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2" r:id="rId3"/>
    <p:sldId id="261" r:id="rId4"/>
    <p:sldId id="260" r:id="rId5"/>
    <p:sldId id="259" r:id="rId6"/>
    <p:sldId id="258" r:id="rId7"/>
    <p:sldId id="262" r:id="rId8"/>
    <p:sldId id="264" r:id="rId9"/>
    <p:sldId id="263" r:id="rId10"/>
    <p:sldId id="291" r:id="rId11"/>
    <p:sldId id="299" r:id="rId12"/>
    <p:sldId id="272" r:id="rId13"/>
    <p:sldId id="270" r:id="rId14"/>
    <p:sldId id="274" r:id="rId15"/>
    <p:sldId id="267" r:id="rId16"/>
    <p:sldId id="275" r:id="rId17"/>
    <p:sldId id="302" r:id="rId18"/>
    <p:sldId id="277" r:id="rId19"/>
    <p:sldId id="276" r:id="rId20"/>
    <p:sldId id="296" r:id="rId21"/>
    <p:sldId id="278" r:id="rId22"/>
    <p:sldId id="303" r:id="rId23"/>
    <p:sldId id="268" r:id="rId24"/>
    <p:sldId id="279" r:id="rId25"/>
    <p:sldId id="281" r:id="rId26"/>
    <p:sldId id="311" r:id="rId27"/>
    <p:sldId id="282" r:id="rId28"/>
    <p:sldId id="314" r:id="rId29"/>
    <p:sldId id="315" r:id="rId30"/>
    <p:sldId id="269" r:id="rId31"/>
    <p:sldId id="283" r:id="rId32"/>
    <p:sldId id="294" r:id="rId33"/>
    <p:sldId id="285" r:id="rId34"/>
    <p:sldId id="287" r:id="rId35"/>
    <p:sldId id="288" r:id="rId36"/>
    <p:sldId id="289"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9C45"/>
    <a:srgbClr val="204D69"/>
    <a:srgbClr val="D75E60"/>
    <a:srgbClr val="121414"/>
    <a:srgbClr val="A98F3F"/>
    <a:srgbClr val="CBAC4E"/>
    <a:srgbClr val="E4BF56"/>
    <a:srgbClr val="A8B7CD"/>
    <a:srgbClr val="646D7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3"/>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9BF7F9-BCCC-2440-B68E-A67E32C8AA2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3FE095D-8A27-2445-8B77-700657211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8162130-B1CB-024F-BBC8-16DEABA0426C}"/>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5" name="Espace réservé du pied de page 4">
            <a:extLst>
              <a:ext uri="{FF2B5EF4-FFF2-40B4-BE49-F238E27FC236}">
                <a16:creationId xmlns:a16="http://schemas.microsoft.com/office/drawing/2014/main" id="{DA7DF83E-C9E7-2847-B941-A9F24BBB7E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C0A35D2-55D7-8647-9FA8-7CA10380BDB6}"/>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2181674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EBD480-A368-E741-842B-BABABB74CA5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C31BF7D-DFE9-2A43-B85F-8EF0738BA9B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C28A24F-063D-D047-8E53-D052C7CABCDB}"/>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5" name="Espace réservé du pied de page 4">
            <a:extLst>
              <a:ext uri="{FF2B5EF4-FFF2-40B4-BE49-F238E27FC236}">
                <a16:creationId xmlns:a16="http://schemas.microsoft.com/office/drawing/2014/main" id="{FC9832CB-A1D7-4B41-AA45-012182CDF58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060198-E096-6F40-8235-E72D05CF054D}"/>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250747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A5AC85-69A3-8D49-9FE7-E5BE607CBA4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8817DDB-983E-C444-AF3D-B8D08F114DA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AF7BE90-4E31-E344-ABC3-5717ED25814D}"/>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5" name="Espace réservé du pied de page 4">
            <a:extLst>
              <a:ext uri="{FF2B5EF4-FFF2-40B4-BE49-F238E27FC236}">
                <a16:creationId xmlns:a16="http://schemas.microsoft.com/office/drawing/2014/main" id="{193A1B07-CD4C-994E-B817-BE27083590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4FBA94-21E6-5A44-815B-99E7766AB7B5}"/>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50348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317887-BBB3-3A4F-9F9C-0077B76BBE5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FEEE5B4-D14C-9A48-96A1-A306331B2CC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C07B7C9-EE5A-D34F-85FD-1B1A45726CBE}"/>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5" name="Espace réservé du pied de page 4">
            <a:extLst>
              <a:ext uri="{FF2B5EF4-FFF2-40B4-BE49-F238E27FC236}">
                <a16:creationId xmlns:a16="http://schemas.microsoft.com/office/drawing/2014/main" id="{7672100E-8CC2-3D4B-B41E-B0C8286747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8A58E01-1F0E-C242-9CCE-9814EED707BB}"/>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3780503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E8C121-FC89-E745-922A-602CE08C60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240D077-9C94-534C-BEE3-617968A90D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AAE1D86-7EC9-1B44-9443-E55C1E2B989E}"/>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5" name="Espace réservé du pied de page 4">
            <a:extLst>
              <a:ext uri="{FF2B5EF4-FFF2-40B4-BE49-F238E27FC236}">
                <a16:creationId xmlns:a16="http://schemas.microsoft.com/office/drawing/2014/main" id="{81D97ABC-216B-7046-92F1-93531B1BC3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33030A7-7E57-C649-B7A8-6DA0667F4CEC}"/>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4089374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1655B-160A-D54B-9B3F-9CE01701F56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D73EEEA-528A-4E44-9109-7A65861ACE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AAED7C7-84D6-124D-9A9D-919473D93BC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55225AD-6EE8-654A-A4EE-C011CC76AEDB}"/>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6" name="Espace réservé du pied de page 5">
            <a:extLst>
              <a:ext uri="{FF2B5EF4-FFF2-40B4-BE49-F238E27FC236}">
                <a16:creationId xmlns:a16="http://schemas.microsoft.com/office/drawing/2014/main" id="{3EBEFA66-6D2D-EF45-9F55-57D4E28565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19FF0F-5B38-5143-8CE7-62120EE41FCC}"/>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313961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2A5593-1D78-9946-B07D-8A0190211A3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677DD1C-182B-2F46-892E-6BED08E08B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3ADB391-19F9-BE42-9117-8D1C57D86AE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6B37383-AB97-4E40-B55B-254A052AD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EBCB626-0DDB-1848-9DCB-060E003B540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B03EE4C-4E68-E347-8183-03995BF46C00}"/>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8" name="Espace réservé du pied de page 7">
            <a:extLst>
              <a:ext uri="{FF2B5EF4-FFF2-40B4-BE49-F238E27FC236}">
                <a16:creationId xmlns:a16="http://schemas.microsoft.com/office/drawing/2014/main" id="{4F9E6A1D-8F5B-8F41-B60A-92224FE124B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44D855D-98EF-F045-BB6E-4676FF23F7E2}"/>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4270212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C2BA1-75DC-F942-B888-E4E981BD56E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11E0599-E58A-FA42-959E-75A45458F9A6}"/>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4" name="Espace réservé du pied de page 3">
            <a:extLst>
              <a:ext uri="{FF2B5EF4-FFF2-40B4-BE49-F238E27FC236}">
                <a16:creationId xmlns:a16="http://schemas.microsoft.com/office/drawing/2014/main" id="{56937C3D-2297-4544-9F3B-3650A89F5F5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E100663-9948-6645-A7F7-7F81BFF98C58}"/>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314191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369DAED-6750-4144-9E40-F2230DB17436}"/>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3" name="Espace réservé du pied de page 2">
            <a:extLst>
              <a:ext uri="{FF2B5EF4-FFF2-40B4-BE49-F238E27FC236}">
                <a16:creationId xmlns:a16="http://schemas.microsoft.com/office/drawing/2014/main" id="{B3304691-0041-F541-865B-180FA7A59DC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F2201BE-CF41-1545-A8C5-3E751A3701EC}"/>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3582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5566DA-CAE3-9E44-B488-45B4BBB7641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2FB1ACB-AC17-9540-B439-58AEC99B03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246DB18-5BC7-DD4E-801E-E76853D79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7A31E4E-D20A-8448-AC8E-88D5AAC0A94E}"/>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6" name="Espace réservé du pied de page 5">
            <a:extLst>
              <a:ext uri="{FF2B5EF4-FFF2-40B4-BE49-F238E27FC236}">
                <a16:creationId xmlns:a16="http://schemas.microsoft.com/office/drawing/2014/main" id="{436B2124-F1FC-F84D-996A-4F3A0F5CDC7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4B4C8E-CA07-D945-8019-A00715159C64}"/>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270385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2499C9-DF05-3143-A8A2-D43A308A9A8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5510C5E-2160-2641-ABC1-D33A7FE060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F2C2194-51C7-F44C-B647-0F2796EE8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49B6676-32D8-214B-B89D-E1C60D9B6BF7}"/>
              </a:ext>
            </a:extLst>
          </p:cNvPr>
          <p:cNvSpPr>
            <a:spLocks noGrp="1"/>
          </p:cNvSpPr>
          <p:nvPr>
            <p:ph type="dt" sz="half" idx="10"/>
          </p:nvPr>
        </p:nvSpPr>
        <p:spPr/>
        <p:txBody>
          <a:bodyPr/>
          <a:lstStyle/>
          <a:p>
            <a:fld id="{AD7E4800-0276-694D-ADDA-55194FB51FC0}" type="datetimeFigureOut">
              <a:rPr lang="fr-FR" smtClean="0"/>
              <a:t>16/04/2020</a:t>
            </a:fld>
            <a:endParaRPr lang="fr-FR"/>
          </a:p>
        </p:txBody>
      </p:sp>
      <p:sp>
        <p:nvSpPr>
          <p:cNvPr id="6" name="Espace réservé du pied de page 5">
            <a:extLst>
              <a:ext uri="{FF2B5EF4-FFF2-40B4-BE49-F238E27FC236}">
                <a16:creationId xmlns:a16="http://schemas.microsoft.com/office/drawing/2014/main" id="{338E90AC-9A10-9A4C-B89F-0189752BCB6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9648DB-D44D-BD4D-8336-CCF67340312C}"/>
              </a:ext>
            </a:extLst>
          </p:cNvPr>
          <p:cNvSpPr>
            <a:spLocks noGrp="1"/>
          </p:cNvSpPr>
          <p:nvPr>
            <p:ph type="sldNum" sz="quarter" idx="12"/>
          </p:nvPr>
        </p:nvSpPr>
        <p:spPr/>
        <p:txBody>
          <a:bodyPr/>
          <a:lstStyle/>
          <a:p>
            <a:fld id="{A5E626CC-DE6F-254C-BAF5-4DB403AB5C43}" type="slidenum">
              <a:rPr lang="fr-FR" smtClean="0"/>
              <a:t>‹N°›</a:t>
            </a:fld>
            <a:endParaRPr lang="fr-FR"/>
          </a:p>
        </p:txBody>
      </p:sp>
    </p:spTree>
    <p:extLst>
      <p:ext uri="{BB962C8B-B14F-4D97-AF65-F5344CB8AC3E}">
        <p14:creationId xmlns:p14="http://schemas.microsoft.com/office/powerpoint/2010/main" val="127341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F178850-75D9-FC40-9858-AD4D99771E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6FAC92F-DA8A-C045-9B56-5E034A3D6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B22D510-960B-2A4F-A152-DB330CD54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7E4800-0276-694D-ADDA-55194FB51FC0}" type="datetimeFigureOut">
              <a:rPr lang="fr-FR" smtClean="0"/>
              <a:t>16/04/2020</a:t>
            </a:fld>
            <a:endParaRPr lang="fr-FR"/>
          </a:p>
        </p:txBody>
      </p:sp>
      <p:sp>
        <p:nvSpPr>
          <p:cNvPr id="5" name="Espace réservé du pied de page 4">
            <a:extLst>
              <a:ext uri="{FF2B5EF4-FFF2-40B4-BE49-F238E27FC236}">
                <a16:creationId xmlns:a16="http://schemas.microsoft.com/office/drawing/2014/main" id="{5E33E8AB-67F7-B346-93D4-7E52602B4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42EB67C-B72C-A044-AF64-6ED042B0A1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626CC-DE6F-254C-BAF5-4DB403AB5C43}" type="slidenum">
              <a:rPr lang="fr-FR" smtClean="0"/>
              <a:t>‹N°›</a:t>
            </a:fld>
            <a:endParaRPr lang="fr-FR"/>
          </a:p>
        </p:txBody>
      </p:sp>
    </p:spTree>
    <p:extLst>
      <p:ext uri="{BB962C8B-B14F-4D97-AF65-F5344CB8AC3E}">
        <p14:creationId xmlns:p14="http://schemas.microsoft.com/office/powerpoint/2010/main" val="529388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Perceptrons_(book)"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ics.uci.edu/~welling/teaching/273ASpring09/lecun-89e.pdf" TargetMode="External"/><Relationship Id="rId7" Type="http://schemas.openxmlformats.org/officeDocument/2006/relationships/image" Target="../media/image20.tiff"/><Relationship Id="rId2" Type="http://schemas.openxmlformats.org/officeDocument/2006/relationships/hyperlink" Target="http://www.cs.toronto.edu/~hinton/absps/naturebp.pdf" TargetMode="External"/><Relationship Id="rId1" Type="http://schemas.openxmlformats.org/officeDocument/2006/relationships/slideLayout" Target="../slideLayouts/slideLayout7.xml"/><Relationship Id="rId6" Type="http://schemas.openxmlformats.org/officeDocument/2006/relationships/image" Target="../media/image19.tiff"/><Relationship Id="rId5" Type="http://schemas.openxmlformats.org/officeDocument/2006/relationships/image" Target="../media/image19.png"/><Relationship Id="rId4" Type="http://schemas.openxmlformats.org/officeDocument/2006/relationships/hyperlink" Target="http://vision.stanford.edu/cs598_spring07/papers/Lecun98.pdf"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tiff"/><Relationship Id="rId1" Type="http://schemas.openxmlformats.org/officeDocument/2006/relationships/slideLayout" Target="../slideLayouts/slideLayout7.xml"/><Relationship Id="rId6" Type="http://schemas.openxmlformats.org/officeDocument/2006/relationships/image" Target="../media/image25.tiff"/><Relationship Id="rId11" Type="http://schemas.openxmlformats.org/officeDocument/2006/relationships/image" Target="../media/image30.tiff"/><Relationship Id="rId5" Type="http://schemas.openxmlformats.org/officeDocument/2006/relationships/image" Target="../media/image24.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gif"/><Relationship Id="rId1" Type="http://schemas.openxmlformats.org/officeDocument/2006/relationships/slideLayout" Target="../slideLayouts/slideLayout7.xml"/><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hyperlink" Target="http://yann.lecun.com/exdb/publis/pdf/lecun-01a.pdf" TargetMode="External"/><Relationship Id="rId3" Type="http://schemas.openxmlformats.org/officeDocument/2006/relationships/hyperlink" Target="https://papers.nips.cc/paper/4824-imagenet-classification-with-deep-convolutional-neural-networks.pdf" TargetMode="External"/><Relationship Id="rId7" Type="http://schemas.openxmlformats.org/officeDocument/2006/relationships/hyperlink" Target="https://arxiv.org/abs/1608.06993" TargetMode="External"/><Relationship Id="rId2" Type="http://schemas.openxmlformats.org/officeDocument/2006/relationships/image" Target="../media/image41.tiff"/><Relationship Id="rId1" Type="http://schemas.openxmlformats.org/officeDocument/2006/relationships/slideLayout" Target="../slideLayouts/slideLayout7.xml"/><Relationship Id="rId6" Type="http://schemas.openxmlformats.org/officeDocument/2006/relationships/hyperlink" Target="https://www.cv-foundation.org/openaccess/content_cvpr_2016/papers/He_Deep_Residual_Learning_CVPR_2016_paper.pdf" TargetMode="External"/><Relationship Id="rId5" Type="http://schemas.openxmlformats.org/officeDocument/2006/relationships/hyperlink" Target="https://www.cv-foundation.org/openaccess/content_cvpr_2015/papers/Szegedy_Going_Deeper_With_2015_CVPR_paper.pdf" TargetMode="External"/><Relationship Id="rId4" Type="http://schemas.openxmlformats.org/officeDocument/2006/relationships/hyperlink" Target="https://arxiv.org/pdf/1409.1556.pdf" TargetMode="External"/><Relationship Id="rId9" Type="http://schemas.openxmlformats.org/officeDocument/2006/relationships/image" Target="../media/image42.tiff"/></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arxiv.org/abs/1512.02325" TargetMode="External"/><Relationship Id="rId3" Type="http://schemas.openxmlformats.org/officeDocument/2006/relationships/image" Target="../media/image47.png"/><Relationship Id="rId7" Type="http://schemas.openxmlformats.org/officeDocument/2006/relationships/hyperlink" Target="https://arxiv.org/abs/1506.02640" TargetMode="External"/><Relationship Id="rId2" Type="http://schemas.openxmlformats.org/officeDocument/2006/relationships/hyperlink" Target="http://openaccess.thecvf.com/content_cvpr_2014/papers/Girshick_Rich_Feature_Hierarchies_2014_CVPR_paper.pdf" TargetMode="Externa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1.gif"/></Relationships>
</file>

<file path=ppt/slides/_rels/slide2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hyperlink" Target="https://arxiv.org/pdf/1511.00561.pdf" TargetMode="External"/><Relationship Id="rId7" Type="http://schemas.openxmlformats.org/officeDocument/2006/relationships/image" Target="../media/image53.jpeg"/><Relationship Id="rId2" Type="http://schemas.openxmlformats.org/officeDocument/2006/relationships/image" Target="../media/image52.gif"/><Relationship Id="rId1" Type="http://schemas.openxmlformats.org/officeDocument/2006/relationships/slideLayout" Target="../slideLayouts/slideLayout7.xml"/><Relationship Id="rId6" Type="http://schemas.openxmlformats.org/officeDocument/2006/relationships/hyperlink" Target="https://arxiv.org/abs/1701.08816" TargetMode="External"/><Relationship Id="rId5" Type="http://schemas.openxmlformats.org/officeDocument/2006/relationships/hyperlink" Target="https://arxiv.org/abs/1505.04597" TargetMode="External"/><Relationship Id="rId4" Type="http://schemas.openxmlformats.org/officeDocument/2006/relationships/hyperlink" Target="https://hszhao.github.io/papers/eccv18_icnet.pdf"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hyperlink" Target="https://www.reddit.com/r/MachineLearning/comments/7rrrk3/d_eat_your_vggtables_or_why_does_neural_style/" TargetMode="External"/><Relationship Id="rId1" Type="http://schemas.openxmlformats.org/officeDocument/2006/relationships/slideLayout" Target="../slideLayouts/slideLayout7.xml"/><Relationship Id="rId6" Type="http://schemas.openxmlformats.org/officeDocument/2006/relationships/image" Target="../media/image58.jpeg"/><Relationship Id="rId11" Type="http://schemas.openxmlformats.org/officeDocument/2006/relationships/image" Target="../media/image63.pn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tiff"/><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1503.04069" TargetMode="External"/><Relationship Id="rId2" Type="http://schemas.openxmlformats.org/officeDocument/2006/relationships/hyperlink" Target="https://www.bioinf.jku.at/publications/older/2604.pdf" TargetMode="External"/><Relationship Id="rId1" Type="http://schemas.openxmlformats.org/officeDocument/2006/relationships/slideLayout" Target="../slideLayouts/slideLayout7.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hyperlink" Target="https://arxiv.org/abs/1412.3555"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gif"/><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77.tiff"/><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jpeg"/></Relationships>
</file>

<file path=ppt/slides/_rels/slide33.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citeseerx.ist.psu.edu/viewdoc/download?doi=10.1.1.335.3398&amp;rep=rep1&amp;type=pdf" TargetMode="External"/><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9370BBE0-814A-6941-9B26-A8CFB48A05D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1167294" cy="930198"/>
          </a:xfrm>
          <a:prstGeom prst="rect">
            <a:avLst/>
          </a:prstGeom>
        </p:spPr>
      </p:pic>
      <p:pic>
        <p:nvPicPr>
          <p:cNvPr id="5" name="Image 4">
            <a:extLst>
              <a:ext uri="{FF2B5EF4-FFF2-40B4-BE49-F238E27FC236}">
                <a16:creationId xmlns:a16="http://schemas.microsoft.com/office/drawing/2014/main" id="{28E6542A-1200-3B4D-AB00-1FCF6D40923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851334"/>
            <a:ext cx="11140898" cy="4761187"/>
          </a:xfrm>
          <a:prstGeom prst="rect">
            <a:avLst/>
          </a:prstGeom>
        </p:spPr>
      </p:pic>
      <p:sp>
        <p:nvSpPr>
          <p:cNvPr id="10" name="ZoneTexte 9">
            <a:extLst>
              <a:ext uri="{FF2B5EF4-FFF2-40B4-BE49-F238E27FC236}">
                <a16:creationId xmlns:a16="http://schemas.microsoft.com/office/drawing/2014/main" id="{10F9C389-094E-D748-A148-B8BA035C92A4}"/>
              </a:ext>
            </a:extLst>
          </p:cNvPr>
          <p:cNvSpPr txBox="1"/>
          <p:nvPr/>
        </p:nvSpPr>
        <p:spPr>
          <a:xfrm>
            <a:off x="9757388" y="6272406"/>
            <a:ext cx="2130711" cy="369332"/>
          </a:xfrm>
          <a:prstGeom prst="rect">
            <a:avLst/>
          </a:prstGeom>
          <a:noFill/>
        </p:spPr>
        <p:txBody>
          <a:bodyPr wrap="none" rtlCol="0">
            <a:spAutoFit/>
          </a:bodyPr>
          <a:lstStyle/>
          <a:p>
            <a:r>
              <a:rPr lang="fr-FR" dirty="0">
                <a:solidFill>
                  <a:schemeClr val="tx1">
                    <a:lumMod val="65000"/>
                    <a:lumOff val="35000"/>
                  </a:schemeClr>
                </a:solidFill>
                <a:latin typeface="Trebuchet MS" panose="020B0703020202090204" pitchFamily="34" charset="0"/>
              </a:rPr>
              <a:t>Thomas de Mareuil</a:t>
            </a:r>
          </a:p>
        </p:txBody>
      </p:sp>
      <p:pic>
        <p:nvPicPr>
          <p:cNvPr id="13" name="Image 12">
            <a:extLst>
              <a:ext uri="{FF2B5EF4-FFF2-40B4-BE49-F238E27FC236}">
                <a16:creationId xmlns:a16="http://schemas.microsoft.com/office/drawing/2014/main" id="{B3185C1D-6907-8C47-BB7B-7C66A444985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
          <a:stretch/>
        </p:blipFill>
        <p:spPr>
          <a:xfrm>
            <a:off x="11051680" y="0"/>
            <a:ext cx="1140320" cy="5728132"/>
          </a:xfrm>
          <a:prstGeom prst="rect">
            <a:avLst/>
          </a:prstGeom>
        </p:spPr>
      </p:pic>
      <p:pic>
        <p:nvPicPr>
          <p:cNvPr id="15" name="Image 14">
            <a:extLst>
              <a:ext uri="{FF2B5EF4-FFF2-40B4-BE49-F238E27FC236}">
                <a16:creationId xmlns:a16="http://schemas.microsoft.com/office/drawing/2014/main" id="{14E25334-6BDC-E54C-A417-7A386C7BE1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18438" y="478125"/>
            <a:ext cx="1140320" cy="3565276"/>
          </a:xfrm>
          <a:prstGeom prst="rect">
            <a:avLst/>
          </a:prstGeom>
        </p:spPr>
      </p:pic>
      <p:pic>
        <p:nvPicPr>
          <p:cNvPr id="16" name="Image 15">
            <a:extLst>
              <a:ext uri="{FF2B5EF4-FFF2-40B4-BE49-F238E27FC236}">
                <a16:creationId xmlns:a16="http://schemas.microsoft.com/office/drawing/2014/main" id="{78794069-3732-3F45-87D1-CDFA97ABE02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608080" y="4544496"/>
            <a:ext cx="946975" cy="446781"/>
          </a:xfrm>
          <a:prstGeom prst="rect">
            <a:avLst/>
          </a:prstGeom>
        </p:spPr>
      </p:pic>
      <p:pic>
        <p:nvPicPr>
          <p:cNvPr id="14" name="Image 13">
            <a:extLst>
              <a:ext uri="{FF2B5EF4-FFF2-40B4-BE49-F238E27FC236}">
                <a16:creationId xmlns:a16="http://schemas.microsoft.com/office/drawing/2014/main" id="{C9739FA0-335D-7D4A-A83E-72B6B88706F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9906" y="136643"/>
            <a:ext cx="4812258" cy="4409082"/>
          </a:xfrm>
          <a:prstGeom prst="rect">
            <a:avLst/>
          </a:prstGeom>
        </p:spPr>
      </p:pic>
      <p:grpSp>
        <p:nvGrpSpPr>
          <p:cNvPr id="12" name="Groupe 11">
            <a:extLst>
              <a:ext uri="{FF2B5EF4-FFF2-40B4-BE49-F238E27FC236}">
                <a16:creationId xmlns:a16="http://schemas.microsoft.com/office/drawing/2014/main" id="{22ECA671-65AE-2149-87E9-49E20B708B69}"/>
              </a:ext>
            </a:extLst>
          </p:cNvPr>
          <p:cNvGrpSpPr/>
          <p:nvPr/>
        </p:nvGrpSpPr>
        <p:grpSpPr>
          <a:xfrm>
            <a:off x="5583647" y="1045809"/>
            <a:ext cx="6674069" cy="2036932"/>
            <a:chOff x="6687880" y="1329442"/>
            <a:chExt cx="6674069" cy="2036932"/>
          </a:xfrm>
        </p:grpSpPr>
        <p:sp>
          <p:nvSpPr>
            <p:cNvPr id="6" name="ZoneTexte 5">
              <a:extLst>
                <a:ext uri="{FF2B5EF4-FFF2-40B4-BE49-F238E27FC236}">
                  <a16:creationId xmlns:a16="http://schemas.microsoft.com/office/drawing/2014/main" id="{E27AE126-BA83-2546-898A-3912CEEFB094}"/>
                </a:ext>
              </a:extLst>
            </p:cNvPr>
            <p:cNvSpPr txBox="1"/>
            <p:nvPr/>
          </p:nvSpPr>
          <p:spPr>
            <a:xfrm>
              <a:off x="6687880" y="1329442"/>
              <a:ext cx="6674069" cy="1077218"/>
            </a:xfrm>
            <a:prstGeom prst="rect">
              <a:avLst/>
            </a:prstGeom>
            <a:noFill/>
          </p:spPr>
          <p:txBody>
            <a:bodyPr wrap="square" rtlCol="0">
              <a:spAutoFit/>
            </a:bodyPr>
            <a:lstStyle/>
            <a:p>
              <a:r>
                <a:rPr lang="en-GB" sz="3600" dirty="0">
                  <a:solidFill>
                    <a:srgbClr val="FFFFFF"/>
                  </a:solidFill>
                  <a:latin typeface="Trebuchet MS" panose="020B0703020202090204" pitchFamily="34" charset="0"/>
                  <a:cs typeface="Futura Medium" panose="020B0602020204020303" pitchFamily="34" charset="-79"/>
                </a:rPr>
                <a:t>NEURAL NETWORKS EXPLAINED</a:t>
              </a:r>
            </a:p>
            <a:p>
              <a:r>
                <a:rPr lang="en-GB" sz="2800" dirty="0">
                  <a:solidFill>
                    <a:srgbClr val="FFFFFF"/>
                  </a:solidFill>
                  <a:latin typeface="Trebuchet MS" panose="020B0703020202090204" pitchFamily="34" charset="0"/>
                  <a:cs typeface="Futura Medium" panose="020B0602020204020303" pitchFamily="34" charset="-79"/>
                </a:rPr>
                <a:t>How it works behind AI</a:t>
              </a:r>
            </a:p>
          </p:txBody>
        </p:sp>
        <p:cxnSp>
          <p:nvCxnSpPr>
            <p:cNvPr id="8" name="Connecteur droit 7">
              <a:extLst>
                <a:ext uri="{FF2B5EF4-FFF2-40B4-BE49-F238E27FC236}">
                  <a16:creationId xmlns:a16="http://schemas.microsoft.com/office/drawing/2014/main" id="{0AE6F24E-7306-7942-9B03-34BB7E6A2B95}"/>
                </a:ext>
              </a:extLst>
            </p:cNvPr>
            <p:cNvCxnSpPr/>
            <p:nvPr/>
          </p:nvCxnSpPr>
          <p:spPr>
            <a:xfrm>
              <a:off x="6772939" y="2658359"/>
              <a:ext cx="1488558"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1092EA05-4A53-4C4F-A6D2-E43031216E10}"/>
                </a:ext>
              </a:extLst>
            </p:cNvPr>
            <p:cNvSpPr txBox="1"/>
            <p:nvPr/>
          </p:nvSpPr>
          <p:spPr>
            <a:xfrm>
              <a:off x="6687880" y="2904709"/>
              <a:ext cx="4231758" cy="461665"/>
            </a:xfrm>
            <a:prstGeom prst="rect">
              <a:avLst/>
            </a:prstGeom>
            <a:noFill/>
          </p:spPr>
          <p:txBody>
            <a:bodyPr wrap="square" rtlCol="0">
              <a:spAutoFit/>
            </a:bodyPr>
            <a:lstStyle/>
            <a:p>
              <a:r>
                <a:rPr lang="fr-FR" sz="2400" dirty="0">
                  <a:solidFill>
                    <a:srgbClr val="FFFFFF"/>
                  </a:solidFill>
                  <a:latin typeface="Trebuchet MS" panose="020B0703020202090204" pitchFamily="34" charset="0"/>
                  <a:cs typeface="Futura Medium" panose="020B0602020204020303" pitchFamily="34" charset="-79"/>
                </a:rPr>
                <a:t>May 2020</a:t>
              </a:r>
            </a:p>
          </p:txBody>
        </p:sp>
      </p:grpSp>
    </p:spTree>
    <p:extLst>
      <p:ext uri="{BB962C8B-B14F-4D97-AF65-F5344CB8AC3E}">
        <p14:creationId xmlns:p14="http://schemas.microsoft.com/office/powerpoint/2010/main" val="2302411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702E5884-BA7E-724F-AE14-338A02D51F88}"/>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1066616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GROWING COMPLEXITY: THE MULTI-LAYER PERCEPTRON (1/2)</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23B3CD6B-9231-7244-A399-B7EE9803D73E}"/>
              </a:ext>
            </a:extLst>
          </p:cNvPr>
          <p:cNvSpPr/>
          <p:nvPr/>
        </p:nvSpPr>
        <p:spPr>
          <a:xfrm>
            <a:off x="523556" y="1458553"/>
            <a:ext cx="11050895" cy="954107"/>
          </a:xfrm>
          <a:prstGeom prst="rect">
            <a:avLst/>
          </a:prstGeom>
        </p:spPr>
        <p:txBody>
          <a:bodyPr wrap="square">
            <a:spAutoFit/>
          </a:bodyPr>
          <a:lstStyle/>
          <a:p>
            <a:r>
              <a:rPr lang="en-GB" sz="1400">
                <a:solidFill>
                  <a:prstClr val="black"/>
                </a:solidFill>
                <a:latin typeface="Trebuchet MS" panose="020B0703020202090204" pitchFamily="34" charset="0"/>
              </a:rPr>
              <a:t>The complexity problem was quickly solved by stacking several neurons together to form different </a:t>
            </a:r>
            <a:r>
              <a:rPr lang="en-GB" sz="1400" b="1">
                <a:solidFill>
                  <a:prstClr val="black"/>
                </a:solidFill>
                <a:latin typeface="Trebuchet MS" panose="020B0703020202090204" pitchFamily="34" charset="0"/>
              </a:rPr>
              <a:t>layers</a:t>
            </a:r>
            <a:r>
              <a:rPr lang="en-GB" sz="1400">
                <a:solidFill>
                  <a:prstClr val="black"/>
                </a:solidFill>
                <a:latin typeface="Trebuchet MS" panose="020B0703020202090204" pitchFamily="34" charset="0"/>
              </a:rPr>
              <a:t> of computations. You then include non-linearity by passing the data through </a:t>
            </a:r>
            <a:r>
              <a:rPr lang="en-GB" sz="1400" b="1">
                <a:solidFill>
                  <a:prstClr val="black"/>
                </a:solidFill>
                <a:latin typeface="Trebuchet MS" panose="020B0703020202090204" pitchFamily="34" charset="0"/>
              </a:rPr>
              <a:t>non-linear activation functions</a:t>
            </a:r>
            <a:r>
              <a:rPr lang="en-GB" sz="1400">
                <a:solidFill>
                  <a:prstClr val="black"/>
                </a:solidFill>
                <a:latin typeface="Trebuchet MS" panose="020B0703020202090204" pitchFamily="34" charset="0"/>
              </a:rPr>
              <a:t>. </a:t>
            </a:r>
          </a:p>
          <a:p>
            <a:endParaRPr lang="en-GB" sz="1400">
              <a:solidFill>
                <a:prstClr val="black"/>
              </a:solidFill>
              <a:latin typeface="Trebuchet MS" panose="020B0703020202090204" pitchFamily="34" charset="0"/>
            </a:endParaRPr>
          </a:p>
          <a:p>
            <a:r>
              <a:rPr lang="en-GB" sz="1400">
                <a:solidFill>
                  <a:prstClr val="black"/>
                </a:solidFill>
                <a:latin typeface="Trebuchet MS" panose="020B0703020202090204" pitchFamily="34" charset="0"/>
              </a:rPr>
              <a:t>You get a </a:t>
            </a:r>
            <a:r>
              <a:rPr lang="en-GB" sz="1400" b="1">
                <a:latin typeface="Trebuchet MS" panose="020B0703020202090204" pitchFamily="34" charset="0"/>
              </a:rPr>
              <a:t>multi-layer perceptron</a:t>
            </a:r>
            <a:r>
              <a:rPr lang="en-GB" sz="1400">
                <a:latin typeface="Trebuchet MS" panose="020B0703020202090204" pitchFamily="34" charset="0"/>
              </a:rPr>
              <a:t>, which is the basic architecture for all modern neural network. It includes are </a:t>
            </a:r>
            <a:r>
              <a:rPr lang="en-GB" sz="1400" b="1">
                <a:latin typeface="Trebuchet MS" panose="020B0703020202090204" pitchFamily="34" charset="0"/>
              </a:rPr>
              <a:t>3 types of layers</a:t>
            </a:r>
            <a:r>
              <a:rPr lang="en-GB" sz="1400">
                <a:latin typeface="Trebuchet MS" panose="020B0703020202090204" pitchFamily="34" charset="0"/>
              </a:rPr>
              <a:t>:</a:t>
            </a:r>
            <a:endParaRPr lang="en-GB" sz="1400">
              <a:solidFill>
                <a:prstClr val="black"/>
              </a:solidFill>
              <a:latin typeface="Trebuchet MS" panose="020B0703020202090204" pitchFamily="34" charset="0"/>
            </a:endParaRPr>
          </a:p>
        </p:txBody>
      </p:sp>
      <p:sp>
        <p:nvSpPr>
          <p:cNvPr id="6" name="ZoneTexte 5">
            <a:extLst>
              <a:ext uri="{FF2B5EF4-FFF2-40B4-BE49-F238E27FC236}">
                <a16:creationId xmlns:a16="http://schemas.microsoft.com/office/drawing/2014/main" id="{AC5429B8-3334-4046-9787-EEA433955F8B}"/>
              </a:ext>
            </a:extLst>
          </p:cNvPr>
          <p:cNvSpPr txBox="1"/>
          <p:nvPr/>
        </p:nvSpPr>
        <p:spPr>
          <a:xfrm>
            <a:off x="584912" y="2806208"/>
            <a:ext cx="2952000" cy="338554"/>
          </a:xfrm>
          <a:prstGeom prst="rect">
            <a:avLst/>
          </a:prstGeom>
          <a:solidFill>
            <a:schemeClr val="accent3">
              <a:lumMod val="40000"/>
              <a:lumOff val="60000"/>
            </a:schemeClr>
          </a:solidFill>
        </p:spPr>
        <p:txBody>
          <a:bodyPr wrap="square" rtlCol="0">
            <a:spAutoFit/>
          </a:bodyPr>
          <a:lstStyle/>
          <a:p>
            <a:pPr algn="ctr"/>
            <a:r>
              <a:rPr lang="en-GB" sz="1600" b="1">
                <a:latin typeface="Trebuchet MS" panose="020B0703020202090204" pitchFamily="34" charset="0"/>
              </a:rPr>
              <a:t>Input layer</a:t>
            </a:r>
          </a:p>
        </p:txBody>
      </p:sp>
      <p:sp>
        <p:nvSpPr>
          <p:cNvPr id="17" name="ZoneTexte 16">
            <a:extLst>
              <a:ext uri="{FF2B5EF4-FFF2-40B4-BE49-F238E27FC236}">
                <a16:creationId xmlns:a16="http://schemas.microsoft.com/office/drawing/2014/main" id="{E2F7894C-F127-0B44-BE3D-2C3C2C0A3EB3}"/>
              </a:ext>
            </a:extLst>
          </p:cNvPr>
          <p:cNvSpPr txBox="1"/>
          <p:nvPr/>
        </p:nvSpPr>
        <p:spPr>
          <a:xfrm>
            <a:off x="4397030" y="2806208"/>
            <a:ext cx="2952000" cy="338554"/>
          </a:xfrm>
          <a:prstGeom prst="rect">
            <a:avLst/>
          </a:prstGeom>
          <a:solidFill>
            <a:schemeClr val="accent3">
              <a:lumMod val="40000"/>
              <a:lumOff val="60000"/>
            </a:schemeClr>
          </a:solidFill>
        </p:spPr>
        <p:txBody>
          <a:bodyPr wrap="square" rtlCol="0">
            <a:spAutoFit/>
          </a:bodyPr>
          <a:lstStyle>
            <a:defPPr>
              <a:defRPr lang="fr-FR"/>
            </a:defPPr>
            <a:lvl1pPr algn="ctr">
              <a:defRPr sz="1600" b="1">
                <a:latin typeface="Trebuchet MS" panose="020B0703020202090204" pitchFamily="34" charset="0"/>
              </a:defRPr>
            </a:lvl1pPr>
          </a:lstStyle>
          <a:p>
            <a:r>
              <a:rPr lang="en-GB"/>
              <a:t>Hidden layer(s)</a:t>
            </a:r>
          </a:p>
        </p:txBody>
      </p:sp>
      <p:sp>
        <p:nvSpPr>
          <p:cNvPr id="19" name="ZoneTexte 18">
            <a:extLst>
              <a:ext uri="{FF2B5EF4-FFF2-40B4-BE49-F238E27FC236}">
                <a16:creationId xmlns:a16="http://schemas.microsoft.com/office/drawing/2014/main" id="{422B26CC-58E4-584C-AC46-14AA26ABDF05}"/>
              </a:ext>
            </a:extLst>
          </p:cNvPr>
          <p:cNvSpPr txBox="1"/>
          <p:nvPr/>
        </p:nvSpPr>
        <p:spPr>
          <a:xfrm>
            <a:off x="8214720" y="2806208"/>
            <a:ext cx="2952000" cy="338554"/>
          </a:xfrm>
          <a:prstGeom prst="rect">
            <a:avLst/>
          </a:prstGeom>
          <a:solidFill>
            <a:schemeClr val="accent3">
              <a:lumMod val="40000"/>
              <a:lumOff val="60000"/>
            </a:schemeClr>
          </a:solidFill>
        </p:spPr>
        <p:txBody>
          <a:bodyPr wrap="square" rtlCol="0">
            <a:spAutoFit/>
          </a:bodyPr>
          <a:lstStyle>
            <a:defPPr>
              <a:defRPr lang="fr-FR"/>
            </a:defPPr>
            <a:lvl1pPr algn="ctr">
              <a:defRPr sz="1600" b="1">
                <a:latin typeface="Trebuchet MS" panose="020B0703020202090204" pitchFamily="34" charset="0"/>
              </a:defRPr>
            </a:lvl1pPr>
          </a:lstStyle>
          <a:p>
            <a:r>
              <a:rPr lang="en-GB"/>
              <a:t>Output layer</a:t>
            </a:r>
          </a:p>
        </p:txBody>
      </p:sp>
      <p:sp>
        <p:nvSpPr>
          <p:cNvPr id="7" name="Rectangle 6">
            <a:extLst>
              <a:ext uri="{FF2B5EF4-FFF2-40B4-BE49-F238E27FC236}">
                <a16:creationId xmlns:a16="http://schemas.microsoft.com/office/drawing/2014/main" id="{3725B6A7-D5FB-034D-9104-BC7D7D8D9A92}"/>
              </a:ext>
            </a:extLst>
          </p:cNvPr>
          <p:cNvSpPr/>
          <p:nvPr/>
        </p:nvSpPr>
        <p:spPr>
          <a:xfrm>
            <a:off x="584910" y="3452052"/>
            <a:ext cx="2952001" cy="2588466"/>
          </a:xfrm>
          <a:prstGeom prst="rect">
            <a:avLst/>
          </a:prstGeom>
        </p:spPr>
        <p:txBody>
          <a:bodyPr wrap="square">
            <a:spAutoFit/>
          </a:bodyPr>
          <a:lstStyle/>
          <a:p>
            <a:pPr marL="285750" indent="-285750">
              <a:lnSpc>
                <a:spcPct val="110000"/>
              </a:lnSpc>
              <a:spcAft>
                <a:spcPts val="1200"/>
              </a:spcAft>
              <a:buFont typeface="Arial" panose="020B0604020202020204" pitchFamily="34" charset="0"/>
              <a:buChar char="•"/>
            </a:pPr>
            <a:r>
              <a:rPr lang="en-GB" sz="1300">
                <a:solidFill>
                  <a:prstClr val="black"/>
                </a:solidFill>
                <a:latin typeface="Trebuchet MS" panose="020B0703020202090204" pitchFamily="34" charset="0"/>
              </a:rPr>
              <a:t>The layer receiving input data and performing the first computations</a:t>
            </a:r>
          </a:p>
          <a:p>
            <a:pPr marL="285750" indent="-285750">
              <a:lnSpc>
                <a:spcPct val="110000"/>
              </a:lnSpc>
              <a:spcAft>
                <a:spcPts val="1200"/>
              </a:spcAft>
              <a:buFont typeface="Arial" panose="020B0604020202020204" pitchFamily="34" charset="0"/>
              <a:buChar char="•"/>
            </a:pPr>
            <a:r>
              <a:rPr lang="en-GB" sz="1300">
                <a:solidFill>
                  <a:prstClr val="black"/>
                </a:solidFill>
                <a:latin typeface="Trebuchet MS" panose="020B0703020202090204" pitchFamily="34" charset="0"/>
              </a:rPr>
              <a:t>Input data has to be numerical, i.e. text or images have to be transformed into numerical vectors beforehand</a:t>
            </a:r>
          </a:p>
          <a:p>
            <a:pPr marL="285750" indent="-285750">
              <a:lnSpc>
                <a:spcPct val="110000"/>
              </a:lnSpc>
              <a:spcAft>
                <a:spcPts val="1200"/>
              </a:spcAft>
              <a:buFont typeface="Arial" panose="020B0604020202020204" pitchFamily="34" charset="0"/>
              <a:buChar char="•"/>
            </a:pPr>
            <a:r>
              <a:rPr lang="en-GB" sz="1300">
                <a:solidFill>
                  <a:prstClr val="black"/>
                </a:solidFill>
                <a:latin typeface="Trebuchet MS" panose="020B0703020202090204" pitchFamily="34" charset="0"/>
              </a:rPr>
              <a:t>Data pre-processing is usually the most time consuming part in machine learning!</a:t>
            </a:r>
            <a:endParaRPr lang="en-GB"/>
          </a:p>
        </p:txBody>
      </p:sp>
      <p:sp>
        <p:nvSpPr>
          <p:cNvPr id="8" name="Rectangle 7">
            <a:extLst>
              <a:ext uri="{FF2B5EF4-FFF2-40B4-BE49-F238E27FC236}">
                <a16:creationId xmlns:a16="http://schemas.microsoft.com/office/drawing/2014/main" id="{C99D3B9E-7070-D54E-BB58-E193CD9EF30F}"/>
              </a:ext>
            </a:extLst>
          </p:cNvPr>
          <p:cNvSpPr/>
          <p:nvPr/>
        </p:nvSpPr>
        <p:spPr>
          <a:xfrm>
            <a:off x="4397031" y="3452052"/>
            <a:ext cx="2952000" cy="2363917"/>
          </a:xfrm>
          <a:prstGeom prst="rect">
            <a:avLst/>
          </a:prstGeom>
        </p:spPr>
        <p:txBody>
          <a:bodyPr wrap="square">
            <a:spAutoFit/>
          </a:bodyPr>
          <a:lstStyle/>
          <a:p>
            <a:pPr marL="285750" indent="-285750">
              <a:lnSpc>
                <a:spcPct val="110000"/>
              </a:lnSpc>
              <a:spcAft>
                <a:spcPts val="1200"/>
              </a:spcAft>
              <a:buFont typeface="Arial" panose="020B0604020202020204" pitchFamily="34" charset="0"/>
              <a:buChar char="•"/>
            </a:pPr>
            <a:r>
              <a:rPr lang="en-GB" sz="1300">
                <a:solidFill>
                  <a:prstClr val="black"/>
                </a:solidFill>
                <a:latin typeface="Trebuchet MS" panose="020B0703020202090204" pitchFamily="34" charset="0"/>
              </a:rPr>
              <a:t>They are each made of several neurons, which perform 1 linear and 1 non-linear (activation) computation (ex: </a:t>
            </a:r>
            <a:r>
              <a:rPr lang="en-GB" sz="1300" err="1">
                <a:solidFill>
                  <a:prstClr val="black"/>
                </a:solidFill>
                <a:latin typeface="Trebuchet MS" panose="020B0703020202090204" pitchFamily="34" charset="0"/>
              </a:rPr>
              <a:t>ReLu</a:t>
            </a:r>
            <a:r>
              <a:rPr lang="en-GB" sz="1300">
                <a:solidFill>
                  <a:prstClr val="black"/>
                </a:solidFill>
                <a:latin typeface="Trebuchet MS" panose="020B0703020202090204" pitchFamily="34" charset="0"/>
              </a:rPr>
              <a:t> function)</a:t>
            </a:r>
          </a:p>
          <a:p>
            <a:pPr marL="285750" indent="-285750">
              <a:lnSpc>
                <a:spcPct val="110000"/>
              </a:lnSpc>
              <a:spcAft>
                <a:spcPts val="1200"/>
              </a:spcAft>
              <a:buFont typeface="Arial" panose="020B0604020202020204" pitchFamily="34" charset="0"/>
              <a:buChar char="•"/>
            </a:pPr>
            <a:r>
              <a:rPr lang="en-GB" sz="1300">
                <a:solidFill>
                  <a:prstClr val="black"/>
                </a:solidFill>
                <a:latin typeface="Trebuchet MS" panose="020B0703020202090204" pitchFamily="34" charset="0"/>
              </a:rPr>
              <a:t>Each neuron transmits its output to the next hidden layer</a:t>
            </a:r>
          </a:p>
          <a:p>
            <a:pPr marL="285750" indent="-285750">
              <a:lnSpc>
                <a:spcPct val="110000"/>
              </a:lnSpc>
              <a:spcAft>
                <a:spcPts val="1200"/>
              </a:spcAft>
              <a:buFont typeface="Arial" panose="020B0604020202020204" pitchFamily="34" charset="0"/>
              <a:buChar char="•"/>
            </a:pPr>
            <a:r>
              <a:rPr lang="en-GB" sz="1300">
                <a:solidFill>
                  <a:prstClr val="black"/>
                </a:solidFill>
                <a:latin typeface="Trebuchet MS" panose="020B0703020202090204" pitchFamily="34" charset="0"/>
              </a:rPr>
              <a:t>The output of a given layer is called a “hidden representation” of our data.</a:t>
            </a:r>
          </a:p>
        </p:txBody>
      </p:sp>
      <p:sp>
        <p:nvSpPr>
          <p:cNvPr id="9" name="Rectangle 8">
            <a:extLst>
              <a:ext uri="{FF2B5EF4-FFF2-40B4-BE49-F238E27FC236}">
                <a16:creationId xmlns:a16="http://schemas.microsoft.com/office/drawing/2014/main" id="{F0DA46C1-5268-804F-A46F-DFE7EB838C2B}"/>
              </a:ext>
            </a:extLst>
          </p:cNvPr>
          <p:cNvSpPr/>
          <p:nvPr/>
        </p:nvSpPr>
        <p:spPr>
          <a:xfrm>
            <a:off x="8232720" y="3452052"/>
            <a:ext cx="2934000" cy="1769908"/>
          </a:xfrm>
          <a:prstGeom prst="rect">
            <a:avLst/>
          </a:prstGeom>
        </p:spPr>
        <p:txBody>
          <a:bodyPr wrap="square">
            <a:spAutoFit/>
          </a:bodyPr>
          <a:lstStyle/>
          <a:p>
            <a:pPr marL="285750" indent="-285750">
              <a:lnSpc>
                <a:spcPct val="110000"/>
              </a:lnSpc>
              <a:spcAft>
                <a:spcPts val="1200"/>
              </a:spcAft>
              <a:buFont typeface="Arial" panose="020B0604020202020204" pitchFamily="34" charset="0"/>
              <a:buChar char="•"/>
            </a:pPr>
            <a:r>
              <a:rPr lang="en-GB" sz="1300">
                <a:solidFill>
                  <a:prstClr val="black"/>
                </a:solidFill>
                <a:latin typeface="Trebuchet MS" panose="020B0703020202090204" pitchFamily="34" charset="0"/>
              </a:rPr>
              <a:t>It outputs the desired result, which can be of different sorts</a:t>
            </a:r>
          </a:p>
          <a:p>
            <a:pPr marL="285750" indent="-285750">
              <a:lnSpc>
                <a:spcPct val="110000"/>
              </a:lnSpc>
              <a:spcAft>
                <a:spcPts val="1200"/>
              </a:spcAft>
              <a:buFont typeface="Arial" panose="020B0604020202020204" pitchFamily="34" charset="0"/>
              <a:buChar char="•"/>
            </a:pPr>
            <a:r>
              <a:rPr lang="en-GB" sz="1300">
                <a:solidFill>
                  <a:prstClr val="black"/>
                </a:solidFill>
                <a:latin typeface="Trebuchet MS" panose="020B0703020202090204" pitchFamily="34" charset="0"/>
              </a:rPr>
              <a:t>For example, each neuron in the output layer can represent a class and output the probability that the original input belongs to this class.</a:t>
            </a:r>
          </a:p>
        </p:txBody>
      </p:sp>
      <p:cxnSp>
        <p:nvCxnSpPr>
          <p:cNvPr id="22" name="Connecteur droit 21">
            <a:extLst>
              <a:ext uri="{FF2B5EF4-FFF2-40B4-BE49-F238E27FC236}">
                <a16:creationId xmlns:a16="http://schemas.microsoft.com/office/drawing/2014/main" id="{46D12F75-0470-E34F-82F8-A4FF40EFE139}"/>
              </a:ext>
            </a:extLst>
          </p:cNvPr>
          <p:cNvCxnSpPr>
            <a:cxnSpLocks/>
          </p:cNvCxnSpPr>
          <p:nvPr/>
        </p:nvCxnSpPr>
        <p:spPr>
          <a:xfrm flipV="1">
            <a:off x="3957288" y="3912474"/>
            <a:ext cx="0" cy="900000"/>
          </a:xfrm>
          <a:prstGeom prst="line">
            <a:avLst/>
          </a:prstGeom>
          <a:ln w="28575">
            <a:solidFill>
              <a:srgbClr val="CBAC4E"/>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F24350E4-47EF-EA4D-B3BE-E097E2B2092B}"/>
              </a:ext>
            </a:extLst>
          </p:cNvPr>
          <p:cNvCxnSpPr>
            <a:cxnSpLocks/>
          </p:cNvCxnSpPr>
          <p:nvPr/>
        </p:nvCxnSpPr>
        <p:spPr>
          <a:xfrm flipV="1">
            <a:off x="7798816" y="3912474"/>
            <a:ext cx="0" cy="900000"/>
          </a:xfrm>
          <a:prstGeom prst="line">
            <a:avLst/>
          </a:prstGeom>
          <a:ln w="28575">
            <a:solidFill>
              <a:srgbClr val="CBA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392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04B8C5F9-32F3-4942-8953-97BD2747311B}"/>
              </a:ext>
            </a:extLst>
          </p:cNvPr>
          <p:cNvSpPr>
            <a:spLocks noChangeAspect="1"/>
          </p:cNvSpPr>
          <p:nvPr/>
        </p:nvSpPr>
        <p:spPr>
          <a:xfrm>
            <a:off x="2417858" y="2456445"/>
            <a:ext cx="576000" cy="576000"/>
          </a:xfrm>
          <a:prstGeom prst="ellips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 name="ZoneTexte 2">
            <a:extLst>
              <a:ext uri="{FF2B5EF4-FFF2-40B4-BE49-F238E27FC236}">
                <a16:creationId xmlns:a16="http://schemas.microsoft.com/office/drawing/2014/main" id="{2DBB5B92-D166-514F-994D-68744E2B17AE}"/>
              </a:ext>
            </a:extLst>
          </p:cNvPr>
          <p:cNvSpPr txBox="1"/>
          <p:nvPr/>
        </p:nvSpPr>
        <p:spPr>
          <a:xfrm>
            <a:off x="726939" y="2567829"/>
            <a:ext cx="359394" cy="323165"/>
          </a:xfrm>
          <a:prstGeom prst="rect">
            <a:avLst/>
          </a:prstGeom>
          <a:noFill/>
        </p:spPr>
        <p:txBody>
          <a:bodyPr wrap="none" rtlCol="0">
            <a:spAutoFit/>
          </a:bodyPr>
          <a:lstStyle/>
          <a:p>
            <a:r>
              <a:rPr lang="en-GB" sz="1500">
                <a:latin typeface="Trebuchet MS" panose="020B0703020202090204" pitchFamily="34" charset="0"/>
              </a:rPr>
              <a:t>X</a:t>
            </a:r>
            <a:r>
              <a:rPr lang="en-GB" sz="1500" baseline="-25000">
                <a:latin typeface="Trebuchet MS" panose="020B0703020202090204" pitchFamily="34" charset="0"/>
              </a:rPr>
              <a:t>1</a:t>
            </a:r>
          </a:p>
        </p:txBody>
      </p:sp>
      <p:sp>
        <p:nvSpPr>
          <p:cNvPr id="4" name="ZoneTexte 3">
            <a:extLst>
              <a:ext uri="{FF2B5EF4-FFF2-40B4-BE49-F238E27FC236}">
                <a16:creationId xmlns:a16="http://schemas.microsoft.com/office/drawing/2014/main" id="{D237461C-9E7C-9B4F-8111-FE7D4364787A}"/>
              </a:ext>
            </a:extLst>
          </p:cNvPr>
          <p:cNvSpPr txBox="1"/>
          <p:nvPr/>
        </p:nvSpPr>
        <p:spPr>
          <a:xfrm>
            <a:off x="726939" y="3391009"/>
            <a:ext cx="359394" cy="323165"/>
          </a:xfrm>
          <a:prstGeom prst="rect">
            <a:avLst/>
          </a:prstGeom>
          <a:noFill/>
        </p:spPr>
        <p:txBody>
          <a:bodyPr wrap="none" rtlCol="0">
            <a:spAutoFit/>
          </a:bodyPr>
          <a:lstStyle/>
          <a:p>
            <a:r>
              <a:rPr lang="en-GB" sz="1500">
                <a:latin typeface="Trebuchet MS" panose="020B0703020202090204" pitchFamily="34" charset="0"/>
              </a:rPr>
              <a:t>X</a:t>
            </a:r>
            <a:r>
              <a:rPr lang="en-GB" sz="1500" baseline="-25000">
                <a:latin typeface="Trebuchet MS" panose="020B0703020202090204" pitchFamily="34" charset="0"/>
              </a:rPr>
              <a:t>2</a:t>
            </a:r>
          </a:p>
        </p:txBody>
      </p:sp>
      <p:sp>
        <p:nvSpPr>
          <p:cNvPr id="8" name="ZoneTexte 7">
            <a:extLst>
              <a:ext uri="{FF2B5EF4-FFF2-40B4-BE49-F238E27FC236}">
                <a16:creationId xmlns:a16="http://schemas.microsoft.com/office/drawing/2014/main" id="{53226257-6DD4-5C45-BEA7-228BFAC0614F}"/>
              </a:ext>
            </a:extLst>
          </p:cNvPr>
          <p:cNvSpPr txBox="1"/>
          <p:nvPr/>
        </p:nvSpPr>
        <p:spPr>
          <a:xfrm>
            <a:off x="726939" y="4824003"/>
            <a:ext cx="362600" cy="323165"/>
          </a:xfrm>
          <a:prstGeom prst="rect">
            <a:avLst/>
          </a:prstGeom>
          <a:noFill/>
        </p:spPr>
        <p:txBody>
          <a:bodyPr wrap="none" rtlCol="0">
            <a:spAutoFit/>
          </a:bodyPr>
          <a:lstStyle/>
          <a:p>
            <a:r>
              <a:rPr lang="en-GB" sz="1500" err="1">
                <a:latin typeface="Trebuchet MS" panose="020B0703020202090204" pitchFamily="34" charset="0"/>
              </a:rPr>
              <a:t>X</a:t>
            </a:r>
            <a:r>
              <a:rPr lang="en-GB" sz="1500" baseline="-25000" err="1">
                <a:latin typeface="Trebuchet MS" panose="020B0703020202090204" pitchFamily="34" charset="0"/>
              </a:rPr>
              <a:t>n</a:t>
            </a:r>
            <a:endParaRPr lang="en-GB" sz="1500" baseline="-25000">
              <a:latin typeface="Trebuchet MS" panose="020B0703020202090204" pitchFamily="34" charset="0"/>
            </a:endParaRPr>
          </a:p>
        </p:txBody>
      </p:sp>
      <p:sp>
        <p:nvSpPr>
          <p:cNvPr id="9" name="ZoneTexte 8">
            <a:extLst>
              <a:ext uri="{FF2B5EF4-FFF2-40B4-BE49-F238E27FC236}">
                <a16:creationId xmlns:a16="http://schemas.microsoft.com/office/drawing/2014/main" id="{437A0042-1CF1-F742-A998-A19AFC86AC1A}"/>
              </a:ext>
            </a:extLst>
          </p:cNvPr>
          <p:cNvSpPr txBox="1"/>
          <p:nvPr/>
        </p:nvSpPr>
        <p:spPr>
          <a:xfrm rot="16200000">
            <a:off x="710368" y="4179365"/>
            <a:ext cx="325730" cy="323165"/>
          </a:xfrm>
          <a:prstGeom prst="rect">
            <a:avLst/>
          </a:prstGeom>
          <a:noFill/>
        </p:spPr>
        <p:txBody>
          <a:bodyPr wrap="none" rtlCol="0">
            <a:spAutoFit/>
          </a:bodyPr>
          <a:lstStyle/>
          <a:p>
            <a:r>
              <a:rPr lang="en-GB" sz="1500">
                <a:latin typeface="Trebuchet MS" panose="020B0703020202090204" pitchFamily="34" charset="0"/>
              </a:rPr>
              <a:t>…</a:t>
            </a:r>
          </a:p>
        </p:txBody>
      </p:sp>
      <p:cxnSp>
        <p:nvCxnSpPr>
          <p:cNvPr id="10" name="Connecteur droit 9">
            <a:extLst>
              <a:ext uri="{FF2B5EF4-FFF2-40B4-BE49-F238E27FC236}">
                <a16:creationId xmlns:a16="http://schemas.microsoft.com/office/drawing/2014/main" id="{E59FD2F5-DD15-864B-AC3C-D8BE75E8F9DE}"/>
              </a:ext>
            </a:extLst>
          </p:cNvPr>
          <p:cNvCxnSpPr>
            <a:cxnSpLocks/>
            <a:stCxn id="16" idx="6"/>
            <a:endCxn id="174" idx="1"/>
          </p:cNvCxnSpPr>
          <p:nvPr/>
        </p:nvCxnSpPr>
        <p:spPr>
          <a:xfrm flipV="1">
            <a:off x="6964231" y="3448760"/>
            <a:ext cx="429024" cy="781"/>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sp>
        <p:nvSpPr>
          <p:cNvPr id="15" name="Ellipse 14">
            <a:extLst>
              <a:ext uri="{FF2B5EF4-FFF2-40B4-BE49-F238E27FC236}">
                <a16:creationId xmlns:a16="http://schemas.microsoft.com/office/drawing/2014/main" id="{F5886D0E-2AA1-2344-9098-A804E02A3DB0}"/>
              </a:ext>
            </a:extLst>
          </p:cNvPr>
          <p:cNvSpPr>
            <a:spLocks noChangeAspect="1"/>
          </p:cNvSpPr>
          <p:nvPr/>
        </p:nvSpPr>
        <p:spPr>
          <a:xfrm>
            <a:off x="4364792" y="2021554"/>
            <a:ext cx="576000" cy="576000"/>
          </a:xfrm>
          <a:prstGeom prst="ellipse">
            <a:avLst/>
          </a:prstGeom>
          <a:solidFill>
            <a:schemeClr val="accent3">
              <a:lumMod val="60000"/>
              <a:lumOff val="40000"/>
            </a:schemeClr>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endParaRPr lang="en-GB" sz="1100" spc="-10">
              <a:solidFill>
                <a:schemeClr val="tx1">
                  <a:lumMod val="75000"/>
                  <a:lumOff val="25000"/>
                </a:schemeClr>
              </a:solidFill>
              <a:latin typeface="Trebuchet MS" panose="020B0703020202090204" pitchFamily="34" charset="0"/>
            </a:endParaRPr>
          </a:p>
        </p:txBody>
      </p:sp>
      <p:sp>
        <p:nvSpPr>
          <p:cNvPr id="16" name="Ellipse 15">
            <a:extLst>
              <a:ext uri="{FF2B5EF4-FFF2-40B4-BE49-F238E27FC236}">
                <a16:creationId xmlns:a16="http://schemas.microsoft.com/office/drawing/2014/main" id="{2DE916E5-4AD9-A64F-BE4B-495C53DB20E5}"/>
              </a:ext>
            </a:extLst>
          </p:cNvPr>
          <p:cNvSpPr>
            <a:spLocks noChangeAspect="1"/>
          </p:cNvSpPr>
          <p:nvPr/>
        </p:nvSpPr>
        <p:spPr>
          <a:xfrm>
            <a:off x="6388231" y="3161541"/>
            <a:ext cx="576000" cy="576000"/>
          </a:xfrm>
          <a:prstGeom prst="ellipse">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algn="ctr"/>
            <a:endParaRPr lang="en-GB"/>
          </a:p>
        </p:txBody>
      </p:sp>
      <p:sp>
        <p:nvSpPr>
          <p:cNvPr id="17" name="Ellipse 16">
            <a:extLst>
              <a:ext uri="{FF2B5EF4-FFF2-40B4-BE49-F238E27FC236}">
                <a16:creationId xmlns:a16="http://schemas.microsoft.com/office/drawing/2014/main" id="{D2B87AB9-DF59-404B-92AB-0AEE7E92DE66}"/>
              </a:ext>
            </a:extLst>
          </p:cNvPr>
          <p:cNvSpPr>
            <a:spLocks noChangeAspect="1"/>
          </p:cNvSpPr>
          <p:nvPr/>
        </p:nvSpPr>
        <p:spPr>
          <a:xfrm>
            <a:off x="4364792" y="2848637"/>
            <a:ext cx="576000" cy="576000"/>
          </a:xfrm>
          <a:prstGeom prst="ellipse">
            <a:avLst/>
          </a:prstGeom>
          <a:solidFill>
            <a:schemeClr val="accent3">
              <a:lumMod val="60000"/>
              <a:lumOff val="40000"/>
            </a:schemeClr>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endParaRPr lang="en-GB" sz="1100" spc="-10">
              <a:solidFill>
                <a:schemeClr val="tx1">
                  <a:lumMod val="75000"/>
                  <a:lumOff val="25000"/>
                </a:schemeClr>
              </a:solidFill>
              <a:latin typeface="Trebuchet MS" panose="020B0703020202090204" pitchFamily="34" charset="0"/>
            </a:endParaRPr>
          </a:p>
        </p:txBody>
      </p:sp>
      <p:sp>
        <p:nvSpPr>
          <p:cNvPr id="18" name="Ellipse 17">
            <a:extLst>
              <a:ext uri="{FF2B5EF4-FFF2-40B4-BE49-F238E27FC236}">
                <a16:creationId xmlns:a16="http://schemas.microsoft.com/office/drawing/2014/main" id="{D0F516C5-E014-DD4D-BF71-1874FF69DB2F}"/>
              </a:ext>
            </a:extLst>
          </p:cNvPr>
          <p:cNvSpPr>
            <a:spLocks noChangeAspect="1"/>
          </p:cNvSpPr>
          <p:nvPr/>
        </p:nvSpPr>
        <p:spPr>
          <a:xfrm>
            <a:off x="4364792" y="4341647"/>
            <a:ext cx="576000" cy="576000"/>
          </a:xfrm>
          <a:prstGeom prst="ellipse">
            <a:avLst/>
          </a:prstGeom>
          <a:solidFill>
            <a:schemeClr val="accent3">
              <a:lumMod val="60000"/>
              <a:lumOff val="40000"/>
            </a:schemeClr>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endParaRPr lang="en-GB" sz="1100" spc="-10">
              <a:solidFill>
                <a:schemeClr val="tx1">
                  <a:lumMod val="75000"/>
                  <a:lumOff val="25000"/>
                </a:schemeClr>
              </a:solidFill>
              <a:latin typeface="Trebuchet MS" panose="020B0703020202090204" pitchFamily="34" charset="0"/>
            </a:endParaRPr>
          </a:p>
        </p:txBody>
      </p:sp>
      <p:sp>
        <p:nvSpPr>
          <p:cNvPr id="20" name="Ellipse 19">
            <a:extLst>
              <a:ext uri="{FF2B5EF4-FFF2-40B4-BE49-F238E27FC236}">
                <a16:creationId xmlns:a16="http://schemas.microsoft.com/office/drawing/2014/main" id="{F30FE0B9-44A7-3443-9229-E85505765EFB}"/>
              </a:ext>
            </a:extLst>
          </p:cNvPr>
          <p:cNvSpPr>
            <a:spLocks noChangeAspect="1"/>
          </p:cNvSpPr>
          <p:nvPr/>
        </p:nvSpPr>
        <p:spPr>
          <a:xfrm>
            <a:off x="2417858" y="3272377"/>
            <a:ext cx="576000" cy="576000"/>
          </a:xfrm>
          <a:prstGeom prst="ellips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21" name="Ellipse 20">
            <a:extLst>
              <a:ext uri="{FF2B5EF4-FFF2-40B4-BE49-F238E27FC236}">
                <a16:creationId xmlns:a16="http://schemas.microsoft.com/office/drawing/2014/main" id="{F830DC87-66DF-C74A-9982-23A979969113}"/>
              </a:ext>
            </a:extLst>
          </p:cNvPr>
          <p:cNvSpPr>
            <a:spLocks noChangeAspect="1"/>
          </p:cNvSpPr>
          <p:nvPr/>
        </p:nvSpPr>
        <p:spPr>
          <a:xfrm>
            <a:off x="2417858" y="4704797"/>
            <a:ext cx="576000" cy="576000"/>
          </a:xfrm>
          <a:prstGeom prst="ellips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22" name="Ellipse 21">
            <a:extLst>
              <a:ext uri="{FF2B5EF4-FFF2-40B4-BE49-F238E27FC236}">
                <a16:creationId xmlns:a16="http://schemas.microsoft.com/office/drawing/2014/main" id="{F5BA035A-4E4E-BA48-8C50-FDBB4C3423B6}"/>
              </a:ext>
            </a:extLst>
          </p:cNvPr>
          <p:cNvSpPr>
            <a:spLocks noChangeAspect="1"/>
          </p:cNvSpPr>
          <p:nvPr/>
        </p:nvSpPr>
        <p:spPr>
          <a:xfrm>
            <a:off x="6388231" y="4115448"/>
            <a:ext cx="576000" cy="576000"/>
          </a:xfrm>
          <a:prstGeom prst="ellipse">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algn="ctr"/>
            <a:endParaRPr lang="en-GB"/>
          </a:p>
        </p:txBody>
      </p:sp>
      <p:sp>
        <p:nvSpPr>
          <p:cNvPr id="25" name="Rectangle 24">
            <a:extLst>
              <a:ext uri="{FF2B5EF4-FFF2-40B4-BE49-F238E27FC236}">
                <a16:creationId xmlns:a16="http://schemas.microsoft.com/office/drawing/2014/main" id="{2E80A873-4952-1144-9378-85E6C80BFC03}"/>
              </a:ext>
            </a:extLst>
          </p:cNvPr>
          <p:cNvSpPr/>
          <p:nvPr/>
        </p:nvSpPr>
        <p:spPr>
          <a:xfrm>
            <a:off x="3442005" y="5942778"/>
            <a:ext cx="1792800" cy="367200"/>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r>
              <a:rPr lang="en-GB" sz="1100" spc="-20">
                <a:solidFill>
                  <a:schemeClr val="tx1">
                    <a:lumMod val="85000"/>
                    <a:lumOff val="15000"/>
                  </a:schemeClr>
                </a:solidFill>
                <a:latin typeface="Trebuchet MS" panose="020B0703020202090204" pitchFamily="34" charset="0"/>
              </a:rPr>
              <a:t>Chosen (or random) # of neurons per layer</a:t>
            </a:r>
          </a:p>
        </p:txBody>
      </p:sp>
      <p:sp>
        <p:nvSpPr>
          <p:cNvPr id="26" name="Rectangle 25">
            <a:extLst>
              <a:ext uri="{FF2B5EF4-FFF2-40B4-BE49-F238E27FC236}">
                <a16:creationId xmlns:a16="http://schemas.microsoft.com/office/drawing/2014/main" id="{0E22F668-84F0-884E-9829-0ED6578C3555}"/>
              </a:ext>
            </a:extLst>
          </p:cNvPr>
          <p:cNvSpPr/>
          <p:nvPr/>
        </p:nvSpPr>
        <p:spPr>
          <a:xfrm>
            <a:off x="1250267" y="5943522"/>
            <a:ext cx="1794021" cy="366456"/>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r>
              <a:rPr lang="en-GB" sz="1100" spc="-20">
                <a:solidFill>
                  <a:schemeClr val="tx1">
                    <a:lumMod val="85000"/>
                    <a:lumOff val="15000"/>
                  </a:schemeClr>
                </a:solidFill>
                <a:latin typeface="Trebuchet MS" panose="020B0703020202090204" pitchFamily="34" charset="0"/>
              </a:rPr>
              <a:t>Chosen # neurons, possibly embed / flatten layer</a:t>
            </a:r>
          </a:p>
        </p:txBody>
      </p:sp>
      <p:sp>
        <p:nvSpPr>
          <p:cNvPr id="27" name="Rectangle 26">
            <a:extLst>
              <a:ext uri="{FF2B5EF4-FFF2-40B4-BE49-F238E27FC236}">
                <a16:creationId xmlns:a16="http://schemas.microsoft.com/office/drawing/2014/main" id="{9B097E07-DBF3-1445-B020-1805C52EEED8}"/>
              </a:ext>
            </a:extLst>
          </p:cNvPr>
          <p:cNvSpPr/>
          <p:nvPr/>
        </p:nvSpPr>
        <p:spPr>
          <a:xfrm>
            <a:off x="5635806" y="5942778"/>
            <a:ext cx="1792800" cy="367200"/>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r>
              <a:rPr lang="en-GB" sz="1100" spc="-20">
                <a:solidFill>
                  <a:schemeClr val="tx1">
                    <a:lumMod val="85000"/>
                    <a:lumOff val="15000"/>
                  </a:schemeClr>
                </a:solidFill>
                <a:latin typeface="Trebuchet MS" panose="020B0703020202090204" pitchFamily="34" charset="0"/>
              </a:rPr>
              <a:t>1 neuron per </a:t>
            </a:r>
          </a:p>
          <a:p>
            <a:pPr algn="ctr"/>
            <a:r>
              <a:rPr lang="en-GB" sz="1100" spc="-20">
                <a:solidFill>
                  <a:schemeClr val="tx1">
                    <a:lumMod val="85000"/>
                    <a:lumOff val="15000"/>
                  </a:schemeClr>
                </a:solidFill>
                <a:latin typeface="Trebuchet MS" panose="020B0703020202090204" pitchFamily="34" charset="0"/>
              </a:rPr>
              <a:t>possible output</a:t>
            </a:r>
          </a:p>
        </p:txBody>
      </p:sp>
      <p:sp>
        <p:nvSpPr>
          <p:cNvPr id="28" name="ZoneTexte 27">
            <a:extLst>
              <a:ext uri="{FF2B5EF4-FFF2-40B4-BE49-F238E27FC236}">
                <a16:creationId xmlns:a16="http://schemas.microsoft.com/office/drawing/2014/main" id="{A76B2D99-18CF-2449-A8CF-34212BE90118}"/>
              </a:ext>
            </a:extLst>
          </p:cNvPr>
          <p:cNvSpPr txBox="1"/>
          <p:nvPr/>
        </p:nvSpPr>
        <p:spPr>
          <a:xfrm>
            <a:off x="1541023" y="1284416"/>
            <a:ext cx="1058302" cy="307777"/>
          </a:xfrm>
          <a:prstGeom prst="rect">
            <a:avLst/>
          </a:prstGeom>
          <a:noFill/>
        </p:spPr>
        <p:txBody>
          <a:bodyPr wrap="none" rtlCol="0">
            <a:spAutoFit/>
          </a:bodyPr>
          <a:lstStyle/>
          <a:p>
            <a:pPr algn="ctr"/>
            <a:r>
              <a:rPr lang="en-GB" sz="1400">
                <a:solidFill>
                  <a:srgbClr val="CBAC4E"/>
                </a:solidFill>
                <a:latin typeface="Trebuchet MS" panose="020B0703020202090204" pitchFamily="34" charset="0"/>
              </a:rPr>
              <a:t>Input layer</a:t>
            </a:r>
          </a:p>
        </p:txBody>
      </p:sp>
      <p:sp>
        <p:nvSpPr>
          <p:cNvPr id="29" name="ZoneTexte 28">
            <a:extLst>
              <a:ext uri="{FF2B5EF4-FFF2-40B4-BE49-F238E27FC236}">
                <a16:creationId xmlns:a16="http://schemas.microsoft.com/office/drawing/2014/main" id="{327FF626-BDA7-AC40-A1E8-5D5D96BA59D4}"/>
              </a:ext>
            </a:extLst>
          </p:cNvPr>
          <p:cNvSpPr txBox="1"/>
          <p:nvPr/>
        </p:nvSpPr>
        <p:spPr>
          <a:xfrm>
            <a:off x="3548521" y="1284416"/>
            <a:ext cx="1409360" cy="307777"/>
          </a:xfrm>
          <a:prstGeom prst="rect">
            <a:avLst/>
          </a:prstGeom>
          <a:noFill/>
        </p:spPr>
        <p:txBody>
          <a:bodyPr wrap="none" rtlCol="0">
            <a:spAutoFit/>
          </a:bodyPr>
          <a:lstStyle/>
          <a:p>
            <a:pPr algn="ctr"/>
            <a:r>
              <a:rPr lang="en-GB" sz="1400">
                <a:solidFill>
                  <a:srgbClr val="CBAC4E"/>
                </a:solidFill>
                <a:latin typeface="Trebuchet MS" panose="020B0703020202090204" pitchFamily="34" charset="0"/>
              </a:rPr>
              <a:t>Hidden layer(s)</a:t>
            </a:r>
          </a:p>
        </p:txBody>
      </p:sp>
      <p:sp>
        <p:nvSpPr>
          <p:cNvPr id="30" name="ZoneTexte 29">
            <a:extLst>
              <a:ext uri="{FF2B5EF4-FFF2-40B4-BE49-F238E27FC236}">
                <a16:creationId xmlns:a16="http://schemas.microsoft.com/office/drawing/2014/main" id="{A70D487B-A887-1E4E-958A-411B461FA27D}"/>
              </a:ext>
            </a:extLst>
          </p:cNvPr>
          <p:cNvSpPr txBox="1"/>
          <p:nvPr/>
        </p:nvSpPr>
        <p:spPr>
          <a:xfrm>
            <a:off x="5838279" y="1287499"/>
            <a:ext cx="1199366" cy="307777"/>
          </a:xfrm>
          <a:prstGeom prst="rect">
            <a:avLst/>
          </a:prstGeom>
          <a:noFill/>
        </p:spPr>
        <p:txBody>
          <a:bodyPr wrap="none" rtlCol="0">
            <a:spAutoFit/>
          </a:bodyPr>
          <a:lstStyle/>
          <a:p>
            <a:pPr algn="ctr"/>
            <a:r>
              <a:rPr lang="en-GB" sz="1400">
                <a:solidFill>
                  <a:srgbClr val="CBAC4E"/>
                </a:solidFill>
                <a:latin typeface="Trebuchet MS" panose="020B0703020202090204" pitchFamily="34" charset="0"/>
              </a:rPr>
              <a:t>Output layer</a:t>
            </a:r>
          </a:p>
        </p:txBody>
      </p:sp>
      <p:sp>
        <p:nvSpPr>
          <p:cNvPr id="31" name="ZoneTexte 30">
            <a:extLst>
              <a:ext uri="{FF2B5EF4-FFF2-40B4-BE49-F238E27FC236}">
                <a16:creationId xmlns:a16="http://schemas.microsoft.com/office/drawing/2014/main" id="{96402A8D-0C88-254E-9F22-42B76F582C1B}"/>
              </a:ext>
            </a:extLst>
          </p:cNvPr>
          <p:cNvSpPr txBox="1"/>
          <p:nvPr/>
        </p:nvSpPr>
        <p:spPr>
          <a:xfrm rot="16200000">
            <a:off x="-145913" y="3740596"/>
            <a:ext cx="1146076" cy="307777"/>
          </a:xfrm>
          <a:prstGeom prst="rect">
            <a:avLst/>
          </a:prstGeom>
          <a:noFill/>
        </p:spPr>
        <p:txBody>
          <a:bodyPr wrap="square" rtlCol="0">
            <a:spAutoFit/>
          </a:bodyPr>
          <a:lstStyle/>
          <a:p>
            <a:pPr algn="ctr"/>
            <a:r>
              <a:rPr lang="en-GB" sz="1400">
                <a:latin typeface="Trebuchet MS" panose="020B0703020202090204" pitchFamily="34" charset="0"/>
              </a:rPr>
              <a:t>Input data</a:t>
            </a:r>
          </a:p>
        </p:txBody>
      </p:sp>
      <p:sp>
        <p:nvSpPr>
          <p:cNvPr id="32" name="ZoneTexte 31">
            <a:extLst>
              <a:ext uri="{FF2B5EF4-FFF2-40B4-BE49-F238E27FC236}">
                <a16:creationId xmlns:a16="http://schemas.microsoft.com/office/drawing/2014/main" id="{27124AA6-89B0-5F42-9CD4-FD16FCF3EBFD}"/>
              </a:ext>
            </a:extLst>
          </p:cNvPr>
          <p:cNvSpPr txBox="1"/>
          <p:nvPr/>
        </p:nvSpPr>
        <p:spPr>
          <a:xfrm rot="5400000">
            <a:off x="7264985" y="3796417"/>
            <a:ext cx="1430200" cy="307777"/>
          </a:xfrm>
          <a:prstGeom prst="rect">
            <a:avLst/>
          </a:prstGeom>
          <a:noFill/>
        </p:spPr>
        <p:txBody>
          <a:bodyPr wrap="none" rtlCol="0">
            <a:spAutoFit/>
          </a:bodyPr>
          <a:lstStyle/>
          <a:p>
            <a:r>
              <a:rPr lang="en-GB" sz="1400">
                <a:latin typeface="Trebuchet MS" panose="020B0703020202090204" pitchFamily="34" charset="0"/>
              </a:rPr>
              <a:t>Output value(s)</a:t>
            </a:r>
          </a:p>
        </p:txBody>
      </p:sp>
      <p:cxnSp>
        <p:nvCxnSpPr>
          <p:cNvPr id="34" name="Connecteur droit 33">
            <a:extLst>
              <a:ext uri="{FF2B5EF4-FFF2-40B4-BE49-F238E27FC236}">
                <a16:creationId xmlns:a16="http://schemas.microsoft.com/office/drawing/2014/main" id="{C4C91FDF-FCDB-6E40-B2C6-C5866A192CF5}"/>
              </a:ext>
            </a:extLst>
          </p:cNvPr>
          <p:cNvCxnSpPr>
            <a:cxnSpLocks/>
            <a:stCxn id="22" idx="6"/>
            <a:endCxn id="175" idx="1"/>
          </p:cNvCxnSpPr>
          <p:nvPr/>
        </p:nvCxnSpPr>
        <p:spPr>
          <a:xfrm flipV="1">
            <a:off x="6964231" y="4402667"/>
            <a:ext cx="429024" cy="781"/>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3A73899D-7229-E242-8C9A-A6DE5B48C8A1}"/>
              </a:ext>
            </a:extLst>
          </p:cNvPr>
          <p:cNvCxnSpPr>
            <a:cxnSpLocks/>
            <a:stCxn id="70" idx="3"/>
            <a:endCxn id="16" idx="2"/>
          </p:cNvCxnSpPr>
          <p:nvPr/>
        </p:nvCxnSpPr>
        <p:spPr>
          <a:xfrm>
            <a:off x="5370150" y="2271913"/>
            <a:ext cx="1018081" cy="1177628"/>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EF57C8E-9724-8247-A36B-EB53588C3158}"/>
              </a:ext>
            </a:extLst>
          </p:cNvPr>
          <p:cNvCxnSpPr>
            <a:cxnSpLocks/>
            <a:stCxn id="71" idx="3"/>
            <a:endCxn id="22" idx="2"/>
          </p:cNvCxnSpPr>
          <p:nvPr/>
        </p:nvCxnSpPr>
        <p:spPr>
          <a:xfrm>
            <a:off x="5370150" y="3113092"/>
            <a:ext cx="1018081" cy="1290356"/>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03BFE3A-3929-0342-86F0-0E309D6F336D}"/>
              </a:ext>
            </a:extLst>
          </p:cNvPr>
          <p:cNvCxnSpPr>
            <a:cxnSpLocks/>
            <a:stCxn id="72" idx="3"/>
            <a:endCxn id="22" idx="2"/>
          </p:cNvCxnSpPr>
          <p:nvPr/>
        </p:nvCxnSpPr>
        <p:spPr>
          <a:xfrm flipV="1">
            <a:off x="5413123" y="4403448"/>
            <a:ext cx="975108" cy="205819"/>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D01D05A-2E39-9942-9F88-D25BC95EA902}"/>
              </a:ext>
            </a:extLst>
          </p:cNvPr>
          <p:cNvSpPr txBox="1"/>
          <p:nvPr/>
        </p:nvSpPr>
        <p:spPr>
          <a:xfrm rot="16200000">
            <a:off x="2475792" y="4122829"/>
            <a:ext cx="354584" cy="369332"/>
          </a:xfrm>
          <a:prstGeom prst="rect">
            <a:avLst/>
          </a:prstGeom>
          <a:noFill/>
        </p:spPr>
        <p:txBody>
          <a:bodyPr wrap="none" rtlCol="0">
            <a:spAutoFit/>
          </a:bodyPr>
          <a:lstStyle/>
          <a:p>
            <a:r>
              <a:rPr lang="en-GB">
                <a:latin typeface="Trebuchet MS" panose="020B0703020202090204" pitchFamily="34" charset="0"/>
              </a:rPr>
              <a:t>…</a:t>
            </a:r>
          </a:p>
        </p:txBody>
      </p:sp>
      <p:sp>
        <p:nvSpPr>
          <p:cNvPr id="41" name="ZoneTexte 40">
            <a:extLst>
              <a:ext uri="{FF2B5EF4-FFF2-40B4-BE49-F238E27FC236}">
                <a16:creationId xmlns:a16="http://schemas.microsoft.com/office/drawing/2014/main" id="{A0441891-CCAD-5D43-A2EC-9CDB49678CE8}"/>
              </a:ext>
            </a:extLst>
          </p:cNvPr>
          <p:cNvSpPr txBox="1"/>
          <p:nvPr/>
        </p:nvSpPr>
        <p:spPr>
          <a:xfrm rot="16200000">
            <a:off x="4410024" y="3710241"/>
            <a:ext cx="354584" cy="369332"/>
          </a:xfrm>
          <a:prstGeom prst="rect">
            <a:avLst/>
          </a:prstGeom>
          <a:noFill/>
        </p:spPr>
        <p:txBody>
          <a:bodyPr wrap="none" rtlCol="0">
            <a:spAutoFit/>
          </a:bodyPr>
          <a:lstStyle/>
          <a:p>
            <a:r>
              <a:rPr lang="en-GB">
                <a:latin typeface="Trebuchet MS" panose="020B0703020202090204" pitchFamily="34" charset="0"/>
              </a:rPr>
              <a:t>…</a:t>
            </a:r>
          </a:p>
        </p:txBody>
      </p:sp>
      <p:cxnSp>
        <p:nvCxnSpPr>
          <p:cNvPr id="46" name="Connecteur droit 45">
            <a:extLst>
              <a:ext uri="{FF2B5EF4-FFF2-40B4-BE49-F238E27FC236}">
                <a16:creationId xmlns:a16="http://schemas.microsoft.com/office/drawing/2014/main" id="{A793DE57-C770-1A4B-900D-F7A6B7E31C4B}"/>
              </a:ext>
            </a:extLst>
          </p:cNvPr>
          <p:cNvCxnSpPr>
            <a:cxnSpLocks/>
            <a:stCxn id="3" idx="3"/>
            <a:endCxn id="2" idx="2"/>
          </p:cNvCxnSpPr>
          <p:nvPr/>
        </p:nvCxnSpPr>
        <p:spPr>
          <a:xfrm>
            <a:off x="1086333" y="2729412"/>
            <a:ext cx="1331525" cy="15033"/>
          </a:xfrm>
          <a:prstGeom prst="line">
            <a:avLst/>
          </a:prstGeom>
          <a:ln w="19050">
            <a:solidFill>
              <a:srgbClr val="646D78"/>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052E6284-AA93-EA43-ABE1-0D2C29D5179D}"/>
              </a:ext>
            </a:extLst>
          </p:cNvPr>
          <p:cNvCxnSpPr>
            <a:cxnSpLocks/>
            <a:stCxn id="3" idx="3"/>
            <a:endCxn id="20" idx="2"/>
          </p:cNvCxnSpPr>
          <p:nvPr/>
        </p:nvCxnSpPr>
        <p:spPr>
          <a:xfrm>
            <a:off x="1086333" y="2729412"/>
            <a:ext cx="1331525" cy="830965"/>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FBA991D0-D4B4-374B-8FE9-9084042E869C}"/>
              </a:ext>
            </a:extLst>
          </p:cNvPr>
          <p:cNvCxnSpPr>
            <a:cxnSpLocks/>
            <a:stCxn id="3" idx="3"/>
            <a:endCxn id="21" idx="2"/>
          </p:cNvCxnSpPr>
          <p:nvPr/>
        </p:nvCxnSpPr>
        <p:spPr>
          <a:xfrm>
            <a:off x="1086333" y="2729412"/>
            <a:ext cx="1331525" cy="2263385"/>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EDF59237-06A8-DE4E-8402-050DAAD7273E}"/>
              </a:ext>
            </a:extLst>
          </p:cNvPr>
          <p:cNvCxnSpPr>
            <a:cxnSpLocks/>
            <a:stCxn id="4" idx="3"/>
            <a:endCxn id="2" idx="2"/>
          </p:cNvCxnSpPr>
          <p:nvPr/>
        </p:nvCxnSpPr>
        <p:spPr>
          <a:xfrm flipV="1">
            <a:off x="1086333" y="2744445"/>
            <a:ext cx="1331525" cy="808147"/>
          </a:xfrm>
          <a:prstGeom prst="line">
            <a:avLst/>
          </a:prstGeom>
          <a:ln w="19050">
            <a:solidFill>
              <a:srgbClr val="646D78"/>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AF41B156-3EE2-E84F-A113-C1862364522A}"/>
              </a:ext>
            </a:extLst>
          </p:cNvPr>
          <p:cNvCxnSpPr>
            <a:cxnSpLocks/>
            <a:stCxn id="4" idx="3"/>
            <a:endCxn id="20" idx="2"/>
          </p:cNvCxnSpPr>
          <p:nvPr/>
        </p:nvCxnSpPr>
        <p:spPr>
          <a:xfrm>
            <a:off x="1086333" y="3552592"/>
            <a:ext cx="1331525" cy="7785"/>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01F8356C-4559-1945-A9A5-2C68DB8F98B0}"/>
              </a:ext>
            </a:extLst>
          </p:cNvPr>
          <p:cNvCxnSpPr>
            <a:cxnSpLocks/>
            <a:stCxn id="4" idx="3"/>
            <a:endCxn id="21" idx="2"/>
          </p:cNvCxnSpPr>
          <p:nvPr/>
        </p:nvCxnSpPr>
        <p:spPr>
          <a:xfrm>
            <a:off x="1086333" y="3552592"/>
            <a:ext cx="1331525" cy="1440205"/>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71ECE335-7B1B-E141-9F70-D72CA51FAEBE}"/>
              </a:ext>
            </a:extLst>
          </p:cNvPr>
          <p:cNvCxnSpPr>
            <a:cxnSpLocks/>
            <a:stCxn id="8" idx="3"/>
            <a:endCxn id="21" idx="2"/>
          </p:cNvCxnSpPr>
          <p:nvPr/>
        </p:nvCxnSpPr>
        <p:spPr>
          <a:xfrm>
            <a:off x="1089539" y="4985586"/>
            <a:ext cx="1328319" cy="7211"/>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11EF9BB3-A290-1644-88D0-CB9999451468}"/>
              </a:ext>
            </a:extLst>
          </p:cNvPr>
          <p:cNvCxnSpPr>
            <a:cxnSpLocks/>
            <a:stCxn id="8" idx="3"/>
            <a:endCxn id="20" idx="2"/>
          </p:cNvCxnSpPr>
          <p:nvPr/>
        </p:nvCxnSpPr>
        <p:spPr>
          <a:xfrm flipV="1">
            <a:off x="1089539" y="3560377"/>
            <a:ext cx="1328319" cy="1425209"/>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178BDE15-73A2-8549-B14B-AB3122F52B6C}"/>
              </a:ext>
            </a:extLst>
          </p:cNvPr>
          <p:cNvCxnSpPr>
            <a:cxnSpLocks/>
            <a:stCxn id="8" idx="3"/>
            <a:endCxn id="2" idx="2"/>
          </p:cNvCxnSpPr>
          <p:nvPr/>
        </p:nvCxnSpPr>
        <p:spPr>
          <a:xfrm flipV="1">
            <a:off x="1089539" y="2744445"/>
            <a:ext cx="1328319" cy="2241141"/>
          </a:xfrm>
          <a:prstGeom prst="line">
            <a:avLst/>
          </a:prstGeom>
          <a:ln w="19050">
            <a:solidFill>
              <a:srgbClr val="646D78"/>
            </a:solidFill>
            <a:tailEnd type="triangle" w="lg" len="med"/>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52E16A43-0BB1-4343-A6CA-9176F02F3CA3}"/>
              </a:ext>
            </a:extLst>
          </p:cNvPr>
          <p:cNvSpPr txBox="1"/>
          <p:nvPr/>
        </p:nvSpPr>
        <p:spPr>
          <a:xfrm>
            <a:off x="5015566" y="2087247"/>
            <a:ext cx="354584" cy="369332"/>
          </a:xfrm>
          <a:prstGeom prst="rect">
            <a:avLst/>
          </a:prstGeom>
          <a:noFill/>
        </p:spPr>
        <p:txBody>
          <a:bodyPr wrap="none" rtlCol="0">
            <a:spAutoFit/>
          </a:bodyPr>
          <a:lstStyle/>
          <a:p>
            <a:r>
              <a:rPr lang="en-GB">
                <a:latin typeface="Trebuchet MS" panose="020B0703020202090204" pitchFamily="34" charset="0"/>
              </a:rPr>
              <a:t>…</a:t>
            </a:r>
          </a:p>
        </p:txBody>
      </p:sp>
      <p:sp>
        <p:nvSpPr>
          <p:cNvPr id="71" name="ZoneTexte 70">
            <a:extLst>
              <a:ext uri="{FF2B5EF4-FFF2-40B4-BE49-F238E27FC236}">
                <a16:creationId xmlns:a16="http://schemas.microsoft.com/office/drawing/2014/main" id="{1BF20544-32B9-0340-AFBC-A12B07DD04C6}"/>
              </a:ext>
            </a:extLst>
          </p:cNvPr>
          <p:cNvSpPr txBox="1"/>
          <p:nvPr/>
        </p:nvSpPr>
        <p:spPr>
          <a:xfrm>
            <a:off x="5039616" y="2928426"/>
            <a:ext cx="330534" cy="369332"/>
          </a:xfrm>
          <a:prstGeom prst="rect">
            <a:avLst/>
          </a:prstGeom>
          <a:noFill/>
        </p:spPr>
        <p:txBody>
          <a:bodyPr wrap="square" rtlCol="0">
            <a:spAutoFit/>
          </a:bodyPr>
          <a:lstStyle/>
          <a:p>
            <a:r>
              <a:rPr lang="en-GB">
                <a:latin typeface="Trebuchet MS" panose="020B0703020202090204" pitchFamily="34" charset="0"/>
              </a:rPr>
              <a:t>…</a:t>
            </a:r>
          </a:p>
        </p:txBody>
      </p:sp>
      <p:sp>
        <p:nvSpPr>
          <p:cNvPr id="72" name="ZoneTexte 71">
            <a:extLst>
              <a:ext uri="{FF2B5EF4-FFF2-40B4-BE49-F238E27FC236}">
                <a16:creationId xmlns:a16="http://schemas.microsoft.com/office/drawing/2014/main" id="{42F64AEE-0D40-EF43-9A76-CD6B595E48EB}"/>
              </a:ext>
            </a:extLst>
          </p:cNvPr>
          <p:cNvSpPr txBox="1"/>
          <p:nvPr/>
        </p:nvSpPr>
        <p:spPr>
          <a:xfrm>
            <a:off x="5058539" y="4424601"/>
            <a:ext cx="354584" cy="369332"/>
          </a:xfrm>
          <a:prstGeom prst="rect">
            <a:avLst/>
          </a:prstGeom>
          <a:noFill/>
        </p:spPr>
        <p:txBody>
          <a:bodyPr wrap="none" rtlCol="0">
            <a:spAutoFit/>
          </a:bodyPr>
          <a:lstStyle/>
          <a:p>
            <a:r>
              <a:rPr lang="en-GB">
                <a:latin typeface="Trebuchet MS" panose="020B0703020202090204" pitchFamily="34" charset="0"/>
              </a:rPr>
              <a:t>…</a:t>
            </a:r>
          </a:p>
        </p:txBody>
      </p:sp>
      <p:cxnSp>
        <p:nvCxnSpPr>
          <p:cNvPr id="73" name="Connecteur droit 72">
            <a:extLst>
              <a:ext uri="{FF2B5EF4-FFF2-40B4-BE49-F238E27FC236}">
                <a16:creationId xmlns:a16="http://schemas.microsoft.com/office/drawing/2014/main" id="{6844F736-BED8-574A-8B9B-E4836F8B5979}"/>
              </a:ext>
            </a:extLst>
          </p:cNvPr>
          <p:cNvCxnSpPr>
            <a:cxnSpLocks/>
            <a:stCxn id="70" idx="3"/>
            <a:endCxn id="22" idx="2"/>
          </p:cNvCxnSpPr>
          <p:nvPr/>
        </p:nvCxnSpPr>
        <p:spPr>
          <a:xfrm>
            <a:off x="5370150" y="2271913"/>
            <a:ext cx="1018081" cy="2131535"/>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5FFA0867-1751-4C44-9E3C-B31CA52B3BDB}"/>
              </a:ext>
            </a:extLst>
          </p:cNvPr>
          <p:cNvCxnSpPr>
            <a:cxnSpLocks/>
            <a:stCxn id="72" idx="3"/>
            <a:endCxn id="16" idx="2"/>
          </p:cNvCxnSpPr>
          <p:nvPr/>
        </p:nvCxnSpPr>
        <p:spPr>
          <a:xfrm flipV="1">
            <a:off x="5413123" y="3449541"/>
            <a:ext cx="975108" cy="1159726"/>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F408C007-467F-C446-BA95-3D0FA039BC2C}"/>
              </a:ext>
            </a:extLst>
          </p:cNvPr>
          <p:cNvCxnSpPr>
            <a:cxnSpLocks/>
            <a:stCxn id="71" idx="3"/>
            <a:endCxn id="16" idx="2"/>
          </p:cNvCxnSpPr>
          <p:nvPr/>
        </p:nvCxnSpPr>
        <p:spPr>
          <a:xfrm>
            <a:off x="5370150" y="3113092"/>
            <a:ext cx="1018081" cy="336449"/>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69193115-E096-8147-8B69-269853CDAEFF}"/>
              </a:ext>
            </a:extLst>
          </p:cNvPr>
          <p:cNvSpPr txBox="1"/>
          <p:nvPr/>
        </p:nvSpPr>
        <p:spPr>
          <a:xfrm>
            <a:off x="8468507" y="4937036"/>
            <a:ext cx="3396393" cy="1396445"/>
          </a:xfrm>
          <a:prstGeom prst="rect">
            <a:avLst/>
          </a:prstGeom>
          <a:solidFill>
            <a:schemeClr val="accent3">
              <a:lumMod val="40000"/>
              <a:lumOff val="60000"/>
            </a:schemeClr>
          </a:solidFill>
          <a:effectLst>
            <a:outerShdw blurRad="50800" dist="38100" dir="8100000" algn="tr" rotWithShape="0">
              <a:prstClr val="black">
                <a:alpha val="40000"/>
              </a:prstClr>
            </a:outerShdw>
          </a:effectLst>
        </p:spPr>
        <p:txBody>
          <a:bodyPr wrap="square" lIns="144000" tIns="144000" rIns="108000" bIns="0" anchor="ctr">
            <a:noAutofit/>
          </a:bodyPr>
          <a:lstStyle>
            <a:defPPr>
              <a:defRPr lang="fr-FR"/>
            </a:defPPr>
            <a:lvl1pPr lvl="0">
              <a:lnSpc>
                <a:spcPct val="110000"/>
              </a:lnSpc>
              <a:spcAft>
                <a:spcPts val="600"/>
              </a:spcAft>
              <a:defRPr sz="1200">
                <a:solidFill>
                  <a:prstClr val="black">
                    <a:lumMod val="85000"/>
                    <a:lumOff val="15000"/>
                  </a:prstClr>
                </a:solidFill>
                <a:latin typeface="Trebuchet MS" panose="020B0703020202090204" pitchFamily="34" charset="0"/>
              </a:defRPr>
            </a:lvl1pPr>
            <a:lvl2pPr lvl="1">
              <a:lnSpc>
                <a:spcPct val="110000"/>
              </a:lnSpc>
              <a:spcAft>
                <a:spcPts val="600"/>
              </a:spcAft>
              <a:defRPr sz="1200" i="1">
                <a:solidFill>
                  <a:prstClr val="black">
                    <a:lumMod val="85000"/>
                    <a:lumOff val="15000"/>
                  </a:prstClr>
                </a:solidFill>
                <a:latin typeface="Trebuchet MS" panose="020B0703020202090204" pitchFamily="34" charset="0"/>
              </a:defRPr>
            </a:lvl2pPr>
          </a:lstStyle>
          <a:p>
            <a:pPr lvl="0">
              <a:lnSpc>
                <a:spcPct val="100000"/>
              </a:lnSpc>
              <a:spcAft>
                <a:spcPts val="300"/>
              </a:spcAft>
            </a:pPr>
            <a:r>
              <a:rPr lang="en-GB" sz="1050" i="1" u="sng">
                <a:solidFill>
                  <a:schemeClr val="tx1">
                    <a:lumMod val="85000"/>
                    <a:lumOff val="15000"/>
                  </a:schemeClr>
                </a:solidFill>
              </a:rPr>
              <a:t>Notations</a:t>
            </a:r>
            <a:r>
              <a:rPr lang="en-GB" sz="1050" i="1">
                <a:solidFill>
                  <a:schemeClr val="tx1">
                    <a:lumMod val="85000"/>
                    <a:lumOff val="15000"/>
                  </a:schemeClr>
                </a:solidFill>
              </a:rPr>
              <a:t>: </a:t>
            </a:r>
          </a:p>
          <a:p>
            <a:pPr lvl="0">
              <a:lnSpc>
                <a:spcPct val="100000"/>
              </a:lnSpc>
              <a:spcAft>
                <a:spcPts val="0"/>
              </a:spcAft>
            </a:pPr>
            <a:r>
              <a:rPr lang="en-GB" sz="1050" i="1">
                <a:solidFill>
                  <a:schemeClr val="tx1">
                    <a:lumMod val="85000"/>
                    <a:lumOff val="15000"/>
                  </a:schemeClr>
                </a:solidFill>
              </a:rPr>
              <a:t>W</a:t>
            </a:r>
            <a:r>
              <a:rPr lang="en-GB" sz="1050" i="1" baseline="-25000">
                <a:solidFill>
                  <a:schemeClr val="tx1">
                    <a:lumMod val="85000"/>
                    <a:lumOff val="15000"/>
                  </a:schemeClr>
                </a:solidFill>
              </a:rPr>
              <a:t>1,2</a:t>
            </a:r>
            <a:r>
              <a:rPr lang="en-GB" sz="1050" i="1" baseline="30000">
                <a:solidFill>
                  <a:schemeClr val="tx1">
                    <a:lumMod val="85000"/>
                    <a:lumOff val="15000"/>
                  </a:schemeClr>
                </a:solidFill>
              </a:rPr>
              <a:t>(2)</a:t>
            </a:r>
            <a:r>
              <a:rPr lang="en-GB" sz="1050" i="1">
                <a:solidFill>
                  <a:schemeClr val="tx1">
                    <a:lumMod val="85000"/>
                    <a:lumOff val="15000"/>
                  </a:schemeClr>
                </a:solidFill>
              </a:rPr>
              <a:t>: weight applied to the 1</a:t>
            </a:r>
            <a:r>
              <a:rPr lang="en-GB" sz="1050" i="1" baseline="30000">
                <a:solidFill>
                  <a:schemeClr val="tx1">
                    <a:lumMod val="85000"/>
                    <a:lumOff val="15000"/>
                  </a:schemeClr>
                </a:solidFill>
              </a:rPr>
              <a:t>st</a:t>
            </a:r>
            <a:r>
              <a:rPr lang="en-GB" sz="1050" i="1">
                <a:solidFill>
                  <a:schemeClr val="tx1">
                    <a:lumMod val="85000"/>
                    <a:lumOff val="15000"/>
                  </a:schemeClr>
                </a:solidFill>
              </a:rPr>
              <a:t> input of the 2</a:t>
            </a:r>
            <a:r>
              <a:rPr lang="en-GB" sz="1050" i="1" baseline="30000">
                <a:solidFill>
                  <a:schemeClr val="tx1">
                    <a:lumMod val="85000"/>
                    <a:lumOff val="15000"/>
                  </a:schemeClr>
                </a:solidFill>
              </a:rPr>
              <a:t>nd</a:t>
            </a:r>
          </a:p>
          <a:p>
            <a:pPr lvl="0">
              <a:lnSpc>
                <a:spcPct val="100000"/>
              </a:lnSpc>
              <a:spcAft>
                <a:spcPts val="0"/>
              </a:spcAft>
            </a:pPr>
            <a:r>
              <a:rPr lang="en-GB" sz="1050" i="1" baseline="30000">
                <a:solidFill>
                  <a:schemeClr val="tx1">
                    <a:lumMod val="85000"/>
                    <a:lumOff val="15000"/>
                  </a:schemeClr>
                </a:solidFill>
              </a:rPr>
              <a:t>                </a:t>
            </a:r>
            <a:r>
              <a:rPr lang="en-GB" sz="1050" i="1">
                <a:solidFill>
                  <a:schemeClr val="tx1">
                    <a:lumMod val="85000"/>
                    <a:lumOff val="15000"/>
                  </a:schemeClr>
                </a:solidFill>
              </a:rPr>
              <a:t>neuron in the 2</a:t>
            </a:r>
            <a:r>
              <a:rPr lang="en-GB" sz="1050" i="1" baseline="30000">
                <a:solidFill>
                  <a:schemeClr val="tx1">
                    <a:lumMod val="85000"/>
                    <a:lumOff val="15000"/>
                  </a:schemeClr>
                </a:solidFill>
              </a:rPr>
              <a:t>nd</a:t>
            </a:r>
            <a:r>
              <a:rPr lang="en-GB" sz="1050" i="1">
                <a:solidFill>
                  <a:schemeClr val="tx1">
                    <a:lumMod val="85000"/>
                    <a:lumOff val="15000"/>
                  </a:schemeClr>
                </a:solidFill>
              </a:rPr>
              <a:t> layer (including bias b</a:t>
            </a:r>
            <a:r>
              <a:rPr lang="en-GB" sz="1050" i="1" baseline="-25000">
                <a:solidFill>
                  <a:schemeClr val="tx1">
                    <a:lumMod val="85000"/>
                    <a:lumOff val="15000"/>
                  </a:schemeClr>
                </a:solidFill>
              </a:rPr>
              <a:t>2</a:t>
            </a:r>
            <a:r>
              <a:rPr lang="en-GB" sz="1050" i="1" baseline="30000">
                <a:solidFill>
                  <a:schemeClr val="tx1">
                    <a:lumMod val="85000"/>
                    <a:lumOff val="15000"/>
                  </a:schemeClr>
                </a:solidFill>
              </a:rPr>
              <a:t>(2)</a:t>
            </a:r>
            <a:r>
              <a:rPr lang="en-GB" sz="1050" i="1">
                <a:solidFill>
                  <a:schemeClr val="tx1">
                    <a:lumMod val="85000"/>
                    <a:lumOff val="15000"/>
                  </a:schemeClr>
                </a:solidFill>
              </a:rPr>
              <a:t>) </a:t>
            </a:r>
          </a:p>
          <a:p>
            <a:pPr lvl="0">
              <a:lnSpc>
                <a:spcPct val="100000"/>
              </a:lnSpc>
              <a:spcAft>
                <a:spcPts val="0"/>
              </a:spcAft>
            </a:pPr>
            <a:r>
              <a:rPr lang="el-GR" sz="1050" i="1">
                <a:solidFill>
                  <a:schemeClr val="tx1">
                    <a:lumMod val="85000"/>
                    <a:lumOff val="15000"/>
                  </a:schemeClr>
                </a:solidFill>
              </a:rPr>
              <a:t>σ</a:t>
            </a:r>
            <a:r>
              <a:rPr lang="fr-FR" sz="1050" i="1" baseline="30000">
                <a:solidFill>
                  <a:schemeClr val="tx1">
                    <a:lumMod val="85000"/>
                    <a:lumOff val="15000"/>
                  </a:schemeClr>
                </a:solidFill>
              </a:rPr>
              <a:t>(2)</a:t>
            </a:r>
            <a:r>
              <a:rPr lang="en-GB" sz="1050" i="1">
                <a:solidFill>
                  <a:schemeClr val="tx1">
                    <a:lumMod val="85000"/>
                    <a:lumOff val="15000"/>
                  </a:schemeClr>
                </a:solidFill>
              </a:rPr>
              <a:t>: activation function of the 2</a:t>
            </a:r>
            <a:r>
              <a:rPr lang="en-GB" sz="1050" i="1" baseline="30000">
                <a:solidFill>
                  <a:schemeClr val="tx1">
                    <a:lumMod val="85000"/>
                    <a:lumOff val="15000"/>
                  </a:schemeClr>
                </a:solidFill>
              </a:rPr>
              <a:t>nd</a:t>
            </a:r>
            <a:r>
              <a:rPr lang="en-GB" sz="1050" i="1">
                <a:solidFill>
                  <a:schemeClr val="tx1">
                    <a:lumMod val="85000"/>
                    <a:lumOff val="15000"/>
                  </a:schemeClr>
                </a:solidFill>
              </a:rPr>
              <a:t> layer (similar for </a:t>
            </a:r>
          </a:p>
          <a:p>
            <a:pPr lvl="0">
              <a:lnSpc>
                <a:spcPct val="100000"/>
              </a:lnSpc>
              <a:spcAft>
                <a:spcPts val="0"/>
              </a:spcAft>
            </a:pPr>
            <a:r>
              <a:rPr lang="en-GB" sz="1050" i="1">
                <a:solidFill>
                  <a:schemeClr val="tx1">
                    <a:lumMod val="85000"/>
                    <a:lumOff val="15000"/>
                  </a:schemeClr>
                </a:solidFill>
              </a:rPr>
              <a:t>       all neurons in the layer)</a:t>
            </a:r>
          </a:p>
          <a:p>
            <a:pPr lvl="0">
              <a:lnSpc>
                <a:spcPct val="100000"/>
              </a:lnSpc>
              <a:spcAft>
                <a:spcPts val="0"/>
              </a:spcAft>
            </a:pPr>
            <a:r>
              <a:rPr lang="en-GB" sz="1050" i="1">
                <a:solidFill>
                  <a:schemeClr val="tx1">
                    <a:lumMod val="85000"/>
                    <a:lumOff val="15000"/>
                  </a:schemeClr>
                </a:solidFill>
              </a:rPr>
              <a:t>Z</a:t>
            </a:r>
            <a:r>
              <a:rPr lang="en-GB" sz="1050" i="1" baseline="-25000">
                <a:solidFill>
                  <a:schemeClr val="tx1">
                    <a:lumMod val="85000"/>
                    <a:lumOff val="15000"/>
                  </a:schemeClr>
                </a:solidFill>
              </a:rPr>
              <a:t>2</a:t>
            </a:r>
            <a:r>
              <a:rPr lang="en-GB" sz="1050" i="1" baseline="30000">
                <a:solidFill>
                  <a:schemeClr val="tx1">
                    <a:lumMod val="85000"/>
                    <a:lumOff val="15000"/>
                  </a:schemeClr>
                </a:solidFill>
              </a:rPr>
              <a:t>(2)</a:t>
            </a:r>
            <a:r>
              <a:rPr lang="en-GB" sz="1050" i="1">
                <a:solidFill>
                  <a:schemeClr val="tx1">
                    <a:lumMod val="85000"/>
                    <a:lumOff val="15000"/>
                  </a:schemeClr>
                </a:solidFill>
              </a:rPr>
              <a:t>: input of the 2</a:t>
            </a:r>
            <a:r>
              <a:rPr lang="en-GB" sz="1050" i="1" baseline="30000">
                <a:solidFill>
                  <a:schemeClr val="tx1">
                    <a:lumMod val="85000"/>
                    <a:lumOff val="15000"/>
                  </a:schemeClr>
                </a:solidFill>
              </a:rPr>
              <a:t>nd</a:t>
            </a:r>
            <a:r>
              <a:rPr lang="en-GB" sz="1050" i="1">
                <a:solidFill>
                  <a:schemeClr val="tx1">
                    <a:lumMod val="85000"/>
                    <a:lumOff val="15000"/>
                  </a:schemeClr>
                </a:solidFill>
              </a:rPr>
              <a:t> neuron in the 2</a:t>
            </a:r>
            <a:r>
              <a:rPr lang="en-GB" sz="1050" i="1" baseline="30000">
                <a:solidFill>
                  <a:schemeClr val="tx1">
                    <a:lumMod val="85000"/>
                    <a:lumOff val="15000"/>
                  </a:schemeClr>
                </a:solidFill>
              </a:rPr>
              <a:t>nd</a:t>
            </a:r>
            <a:r>
              <a:rPr lang="en-GB" sz="1050" i="1">
                <a:solidFill>
                  <a:schemeClr val="tx1">
                    <a:lumMod val="85000"/>
                    <a:lumOff val="15000"/>
                  </a:schemeClr>
                </a:solidFill>
              </a:rPr>
              <a:t> layer</a:t>
            </a:r>
            <a:endParaRPr lang="en-GB" sz="1050" i="1" baseline="30000">
              <a:solidFill>
                <a:schemeClr val="tx1">
                  <a:lumMod val="85000"/>
                  <a:lumOff val="15000"/>
                </a:schemeClr>
              </a:solidFill>
            </a:endParaRPr>
          </a:p>
          <a:p>
            <a:pPr lvl="0">
              <a:lnSpc>
                <a:spcPct val="100000"/>
              </a:lnSpc>
              <a:spcAft>
                <a:spcPts val="0"/>
              </a:spcAft>
            </a:pPr>
            <a:r>
              <a:rPr lang="en-GB" sz="1050" i="1">
                <a:solidFill>
                  <a:schemeClr val="tx1">
                    <a:lumMod val="85000"/>
                    <a:lumOff val="15000"/>
                  </a:schemeClr>
                </a:solidFill>
              </a:rPr>
              <a:t>A</a:t>
            </a:r>
            <a:r>
              <a:rPr lang="en-GB" sz="1050" i="1" baseline="-25000">
                <a:solidFill>
                  <a:schemeClr val="tx1">
                    <a:lumMod val="85000"/>
                    <a:lumOff val="15000"/>
                  </a:schemeClr>
                </a:solidFill>
              </a:rPr>
              <a:t>2</a:t>
            </a:r>
            <a:r>
              <a:rPr lang="en-GB" sz="1050" i="1" baseline="30000">
                <a:solidFill>
                  <a:schemeClr val="tx1">
                    <a:lumMod val="85000"/>
                    <a:lumOff val="15000"/>
                  </a:schemeClr>
                </a:solidFill>
              </a:rPr>
              <a:t>(2)</a:t>
            </a:r>
            <a:r>
              <a:rPr lang="en-GB" sz="1050" i="1">
                <a:solidFill>
                  <a:schemeClr val="tx1">
                    <a:lumMod val="85000"/>
                    <a:lumOff val="15000"/>
                  </a:schemeClr>
                </a:solidFill>
              </a:rPr>
              <a:t>: output of the 2</a:t>
            </a:r>
            <a:r>
              <a:rPr lang="en-GB" sz="1050" i="1" baseline="30000">
                <a:solidFill>
                  <a:schemeClr val="tx1">
                    <a:lumMod val="85000"/>
                    <a:lumOff val="15000"/>
                  </a:schemeClr>
                </a:solidFill>
              </a:rPr>
              <a:t>nd</a:t>
            </a:r>
            <a:r>
              <a:rPr lang="en-GB" sz="1050" i="1">
                <a:solidFill>
                  <a:schemeClr val="tx1">
                    <a:lumMod val="85000"/>
                    <a:lumOff val="15000"/>
                  </a:schemeClr>
                </a:solidFill>
              </a:rPr>
              <a:t> neuron in the 2</a:t>
            </a:r>
            <a:r>
              <a:rPr lang="en-GB" sz="1050" i="1" baseline="30000">
                <a:solidFill>
                  <a:schemeClr val="tx1">
                    <a:lumMod val="85000"/>
                    <a:lumOff val="15000"/>
                  </a:schemeClr>
                </a:solidFill>
              </a:rPr>
              <a:t>nd</a:t>
            </a:r>
            <a:r>
              <a:rPr lang="en-GB" sz="1050" i="1">
                <a:solidFill>
                  <a:schemeClr val="tx1">
                    <a:lumMod val="85000"/>
                    <a:lumOff val="15000"/>
                  </a:schemeClr>
                </a:solidFill>
              </a:rPr>
              <a:t> layer, such </a:t>
            </a:r>
          </a:p>
          <a:p>
            <a:pPr lvl="0">
              <a:lnSpc>
                <a:spcPct val="100000"/>
              </a:lnSpc>
              <a:spcAft>
                <a:spcPts val="0"/>
              </a:spcAft>
            </a:pPr>
            <a:r>
              <a:rPr lang="en-GB" sz="1050" i="1">
                <a:solidFill>
                  <a:schemeClr val="tx1">
                    <a:lumMod val="85000"/>
                    <a:lumOff val="15000"/>
                  </a:schemeClr>
                </a:solidFill>
              </a:rPr>
              <a:t>        that A</a:t>
            </a:r>
            <a:r>
              <a:rPr lang="en-GB" sz="1050" i="1" baseline="-25000">
                <a:solidFill>
                  <a:schemeClr val="tx1">
                    <a:lumMod val="85000"/>
                    <a:lumOff val="15000"/>
                  </a:schemeClr>
                </a:solidFill>
              </a:rPr>
              <a:t>2</a:t>
            </a:r>
            <a:r>
              <a:rPr lang="en-GB" sz="1050" i="1" baseline="30000">
                <a:solidFill>
                  <a:schemeClr val="tx1">
                    <a:lumMod val="85000"/>
                    <a:lumOff val="15000"/>
                  </a:schemeClr>
                </a:solidFill>
              </a:rPr>
              <a:t>(2)</a:t>
            </a:r>
            <a:r>
              <a:rPr lang="en-GB" sz="1050" i="1">
                <a:solidFill>
                  <a:schemeClr val="tx1">
                    <a:lumMod val="85000"/>
                    <a:lumOff val="15000"/>
                  </a:schemeClr>
                </a:solidFill>
              </a:rPr>
              <a:t> = </a:t>
            </a:r>
            <a:r>
              <a:rPr lang="el-GR" sz="1050" i="1">
                <a:solidFill>
                  <a:schemeClr val="tx1">
                    <a:lumMod val="85000"/>
                    <a:lumOff val="15000"/>
                  </a:schemeClr>
                </a:solidFill>
              </a:rPr>
              <a:t>σ</a:t>
            </a:r>
            <a:r>
              <a:rPr lang="fr-FR" sz="1050" i="1" baseline="30000">
                <a:solidFill>
                  <a:schemeClr val="tx1">
                    <a:lumMod val="85000"/>
                    <a:lumOff val="15000"/>
                  </a:schemeClr>
                </a:solidFill>
              </a:rPr>
              <a:t>(2)</a:t>
            </a:r>
            <a:r>
              <a:rPr lang="en-GB" sz="1050" i="1">
                <a:solidFill>
                  <a:schemeClr val="tx1">
                    <a:lumMod val="85000"/>
                    <a:lumOff val="15000"/>
                  </a:schemeClr>
                </a:solidFill>
              </a:rPr>
              <a:t> ( </a:t>
            </a:r>
            <a:r>
              <a:rPr lang="en-GB" sz="1050" i="1" err="1">
                <a:solidFill>
                  <a:schemeClr val="tx1">
                    <a:lumMod val="85000"/>
                    <a:lumOff val="15000"/>
                  </a:schemeClr>
                </a:solidFill>
              </a:rPr>
              <a:t>Σ</a:t>
            </a:r>
            <a:r>
              <a:rPr lang="en-GB" sz="1050" i="1" baseline="-25000" err="1">
                <a:solidFill>
                  <a:schemeClr val="tx1">
                    <a:lumMod val="85000"/>
                    <a:lumOff val="15000"/>
                  </a:schemeClr>
                </a:solidFill>
              </a:rPr>
              <a:t>k</a:t>
            </a:r>
            <a:r>
              <a:rPr lang="en-GB" sz="1050" i="1">
                <a:solidFill>
                  <a:schemeClr val="tx1">
                    <a:lumMod val="85000"/>
                    <a:lumOff val="15000"/>
                  </a:schemeClr>
                </a:solidFill>
              </a:rPr>
              <a:t> W</a:t>
            </a:r>
            <a:r>
              <a:rPr lang="en-GB" sz="1050" i="1" baseline="-25000">
                <a:solidFill>
                  <a:schemeClr val="tx1">
                    <a:lumMod val="85000"/>
                    <a:lumOff val="15000"/>
                  </a:schemeClr>
                </a:solidFill>
              </a:rPr>
              <a:t>k,2</a:t>
            </a:r>
            <a:r>
              <a:rPr lang="en-GB" sz="1050" i="1" baseline="30000">
                <a:solidFill>
                  <a:schemeClr val="tx1">
                    <a:lumMod val="85000"/>
                    <a:lumOff val="15000"/>
                  </a:schemeClr>
                </a:solidFill>
              </a:rPr>
              <a:t>(2) </a:t>
            </a:r>
            <a:r>
              <a:rPr lang="en-GB" sz="1050" i="1">
                <a:solidFill>
                  <a:schemeClr val="tx1">
                    <a:lumMod val="85000"/>
                    <a:lumOff val="15000"/>
                  </a:schemeClr>
                </a:solidFill>
              </a:rPr>
              <a:t>・Z</a:t>
            </a:r>
            <a:r>
              <a:rPr lang="en-GB" sz="1050" i="1" baseline="-25000">
                <a:solidFill>
                  <a:schemeClr val="tx1">
                    <a:lumMod val="85000"/>
                    <a:lumOff val="15000"/>
                  </a:schemeClr>
                </a:solidFill>
              </a:rPr>
              <a:t>k,2</a:t>
            </a:r>
            <a:r>
              <a:rPr lang="en-GB" sz="1050" i="1" baseline="30000">
                <a:solidFill>
                  <a:schemeClr val="tx1">
                    <a:lumMod val="85000"/>
                    <a:lumOff val="15000"/>
                  </a:schemeClr>
                </a:solidFill>
              </a:rPr>
              <a:t>(2)</a:t>
            </a:r>
            <a:r>
              <a:rPr lang="en-GB" sz="1050" i="1">
                <a:solidFill>
                  <a:schemeClr val="tx1">
                    <a:lumMod val="85000"/>
                    <a:lumOff val="15000"/>
                  </a:schemeClr>
                </a:solidFill>
              </a:rPr>
              <a:t>) )</a:t>
            </a:r>
          </a:p>
          <a:p>
            <a:endParaRPr lang="en-GB" sz="1100" i="1">
              <a:solidFill>
                <a:schemeClr val="tx1">
                  <a:lumMod val="85000"/>
                  <a:lumOff val="15000"/>
                </a:schemeClr>
              </a:solidFill>
            </a:endParaRPr>
          </a:p>
        </p:txBody>
      </p:sp>
      <p:sp>
        <p:nvSpPr>
          <p:cNvPr id="90" name="ZoneTexte 89">
            <a:extLst>
              <a:ext uri="{FF2B5EF4-FFF2-40B4-BE49-F238E27FC236}">
                <a16:creationId xmlns:a16="http://schemas.microsoft.com/office/drawing/2014/main" id="{5B862017-EB45-0F44-BB79-545EFE7E58E5}"/>
              </a:ext>
            </a:extLst>
          </p:cNvPr>
          <p:cNvSpPr txBox="1"/>
          <p:nvPr/>
        </p:nvSpPr>
        <p:spPr>
          <a:xfrm>
            <a:off x="2406707" y="2594973"/>
            <a:ext cx="622286" cy="261610"/>
          </a:xfrm>
          <a:prstGeom prst="rect">
            <a:avLst/>
          </a:prstGeom>
          <a:noFill/>
        </p:spPr>
        <p:txBody>
          <a:bodyPr wrap="none" rtlCol="0">
            <a:spAutoFit/>
          </a:bodyPr>
          <a:lstStyle/>
          <a:p>
            <a:r>
              <a:rPr lang="en-GB" sz="1050">
                <a:solidFill>
                  <a:schemeClr val="tx1">
                    <a:lumMod val="65000"/>
                    <a:lumOff val="35000"/>
                  </a:schemeClr>
                </a:solidFill>
                <a:latin typeface="Trebuchet MS" panose="020B0703020202090204" pitchFamily="34" charset="0"/>
              </a:rPr>
              <a:t>neuron</a:t>
            </a:r>
          </a:p>
        </p:txBody>
      </p:sp>
      <p:sp>
        <p:nvSpPr>
          <p:cNvPr id="91" name="ZoneTexte 90">
            <a:extLst>
              <a:ext uri="{FF2B5EF4-FFF2-40B4-BE49-F238E27FC236}">
                <a16:creationId xmlns:a16="http://schemas.microsoft.com/office/drawing/2014/main" id="{1EF82740-7924-A242-8C53-F51664A50561}"/>
              </a:ext>
            </a:extLst>
          </p:cNvPr>
          <p:cNvSpPr txBox="1"/>
          <p:nvPr/>
        </p:nvSpPr>
        <p:spPr>
          <a:xfrm>
            <a:off x="1468255" y="2486441"/>
            <a:ext cx="559769" cy="261610"/>
          </a:xfrm>
          <a:prstGeom prst="rect">
            <a:avLst/>
          </a:prstGeom>
          <a:noFill/>
        </p:spPr>
        <p:txBody>
          <a:bodyPr wrap="none" rtlCol="0">
            <a:spAutoFit/>
          </a:bodyPr>
          <a:lstStyle/>
          <a:p>
            <a:r>
              <a:rPr lang="en-GB" sz="1050">
                <a:latin typeface="Trebuchet MS" panose="020B0703020202090204" pitchFamily="34" charset="0"/>
              </a:rPr>
              <a:t>W</a:t>
            </a:r>
            <a:r>
              <a:rPr lang="en-GB" sz="1050" baseline="-25000">
                <a:latin typeface="Trebuchet MS" panose="020B0703020202090204" pitchFamily="34" charset="0"/>
              </a:rPr>
              <a:t>1,1</a:t>
            </a:r>
            <a:r>
              <a:rPr lang="en-GB" sz="1050" baseline="30000">
                <a:latin typeface="Trebuchet MS" panose="020B0703020202090204" pitchFamily="34" charset="0"/>
              </a:rPr>
              <a:t>(1)</a:t>
            </a:r>
          </a:p>
        </p:txBody>
      </p:sp>
      <p:sp>
        <p:nvSpPr>
          <p:cNvPr id="92" name="ZoneTexte 91">
            <a:extLst>
              <a:ext uri="{FF2B5EF4-FFF2-40B4-BE49-F238E27FC236}">
                <a16:creationId xmlns:a16="http://schemas.microsoft.com/office/drawing/2014/main" id="{9A0988AD-7CE7-494F-8521-7EFFE581A719}"/>
              </a:ext>
            </a:extLst>
          </p:cNvPr>
          <p:cNvSpPr txBox="1"/>
          <p:nvPr/>
        </p:nvSpPr>
        <p:spPr>
          <a:xfrm>
            <a:off x="2521252" y="2185147"/>
            <a:ext cx="415498" cy="253916"/>
          </a:xfrm>
          <a:prstGeom prst="rect">
            <a:avLst/>
          </a:prstGeom>
          <a:noFill/>
        </p:spPr>
        <p:txBody>
          <a:bodyPr wrap="none" rtlCol="0">
            <a:spAutoFit/>
          </a:bodyPr>
          <a:lstStyle/>
          <a:p>
            <a:r>
              <a:rPr lang="el-GR" sz="1050">
                <a:latin typeface="Trebuchet MS" panose="020B0703020202090204" pitchFamily="34" charset="0"/>
              </a:rPr>
              <a:t>σ </a:t>
            </a:r>
            <a:r>
              <a:rPr lang="en-GB" sz="1050" baseline="30000">
                <a:latin typeface="Trebuchet MS" panose="020B0703020202090204" pitchFamily="34" charset="0"/>
              </a:rPr>
              <a:t>(1)</a:t>
            </a:r>
            <a:endParaRPr lang="en-GB" sz="1050">
              <a:latin typeface="Trebuchet MS" panose="020B0703020202090204" pitchFamily="34" charset="0"/>
            </a:endParaRPr>
          </a:p>
        </p:txBody>
      </p:sp>
      <p:sp>
        <p:nvSpPr>
          <p:cNvPr id="93" name="ZoneTexte 92">
            <a:extLst>
              <a:ext uri="{FF2B5EF4-FFF2-40B4-BE49-F238E27FC236}">
                <a16:creationId xmlns:a16="http://schemas.microsoft.com/office/drawing/2014/main" id="{1B320C41-46A5-FF47-97A5-22041EB9313A}"/>
              </a:ext>
            </a:extLst>
          </p:cNvPr>
          <p:cNvSpPr txBox="1"/>
          <p:nvPr/>
        </p:nvSpPr>
        <p:spPr>
          <a:xfrm>
            <a:off x="1073889" y="435500"/>
            <a:ext cx="1066616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GROWING COMPLEXITY: THE MULTI-LAYER PERCEPTRON (2/2)</a:t>
            </a:r>
          </a:p>
        </p:txBody>
      </p:sp>
      <p:sp>
        <p:nvSpPr>
          <p:cNvPr id="94" name="Rectangle 93">
            <a:extLst>
              <a:ext uri="{FF2B5EF4-FFF2-40B4-BE49-F238E27FC236}">
                <a16:creationId xmlns:a16="http://schemas.microsoft.com/office/drawing/2014/main" id="{321668CA-CF0A-5643-869F-AFA91E59D6A8}"/>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6" name="Connecteur droit 135">
            <a:extLst>
              <a:ext uri="{FF2B5EF4-FFF2-40B4-BE49-F238E27FC236}">
                <a16:creationId xmlns:a16="http://schemas.microsoft.com/office/drawing/2014/main" id="{01E3E312-4D0A-654F-8FC9-A953CE0029A8}"/>
              </a:ext>
            </a:extLst>
          </p:cNvPr>
          <p:cNvCxnSpPr>
            <a:cxnSpLocks/>
            <a:stCxn id="2" idx="6"/>
            <a:endCxn id="15" idx="2"/>
          </p:cNvCxnSpPr>
          <p:nvPr/>
        </p:nvCxnSpPr>
        <p:spPr>
          <a:xfrm flipV="1">
            <a:off x="2993858" y="2309554"/>
            <a:ext cx="1370934" cy="434891"/>
          </a:xfrm>
          <a:prstGeom prst="line">
            <a:avLst/>
          </a:prstGeom>
          <a:ln w="19050">
            <a:solidFill>
              <a:srgbClr val="646D78"/>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Connecteur droit 136">
            <a:extLst>
              <a:ext uri="{FF2B5EF4-FFF2-40B4-BE49-F238E27FC236}">
                <a16:creationId xmlns:a16="http://schemas.microsoft.com/office/drawing/2014/main" id="{C26F8367-CE0E-6947-9FF2-769775DBB9FD}"/>
              </a:ext>
            </a:extLst>
          </p:cNvPr>
          <p:cNvCxnSpPr>
            <a:cxnSpLocks/>
            <a:stCxn id="2" idx="6"/>
            <a:endCxn id="17" idx="2"/>
          </p:cNvCxnSpPr>
          <p:nvPr/>
        </p:nvCxnSpPr>
        <p:spPr>
          <a:xfrm>
            <a:off x="2993858" y="2744445"/>
            <a:ext cx="1370934" cy="392192"/>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2CEC8E3F-9100-1F43-A2D9-10A6639F608E}"/>
              </a:ext>
            </a:extLst>
          </p:cNvPr>
          <p:cNvCxnSpPr>
            <a:cxnSpLocks/>
            <a:stCxn id="2" idx="6"/>
            <a:endCxn id="18" idx="2"/>
          </p:cNvCxnSpPr>
          <p:nvPr/>
        </p:nvCxnSpPr>
        <p:spPr>
          <a:xfrm>
            <a:off x="2993858" y="2744445"/>
            <a:ext cx="1370934" cy="1885202"/>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onnecteur droit 138">
            <a:extLst>
              <a:ext uri="{FF2B5EF4-FFF2-40B4-BE49-F238E27FC236}">
                <a16:creationId xmlns:a16="http://schemas.microsoft.com/office/drawing/2014/main" id="{6C16A045-964A-EC4F-ACEB-76D8BAA0216C}"/>
              </a:ext>
            </a:extLst>
          </p:cNvPr>
          <p:cNvCxnSpPr>
            <a:cxnSpLocks/>
            <a:stCxn id="20" idx="6"/>
            <a:endCxn id="15" idx="2"/>
          </p:cNvCxnSpPr>
          <p:nvPr/>
        </p:nvCxnSpPr>
        <p:spPr>
          <a:xfrm flipV="1">
            <a:off x="2993858" y="2309554"/>
            <a:ext cx="1370934" cy="1250823"/>
          </a:xfrm>
          <a:prstGeom prst="line">
            <a:avLst/>
          </a:prstGeom>
          <a:ln w="19050">
            <a:solidFill>
              <a:srgbClr val="646D78"/>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necteur droit 139">
            <a:extLst>
              <a:ext uri="{FF2B5EF4-FFF2-40B4-BE49-F238E27FC236}">
                <a16:creationId xmlns:a16="http://schemas.microsoft.com/office/drawing/2014/main" id="{3B096628-C955-1944-A61D-41CF52FF8C4A}"/>
              </a:ext>
            </a:extLst>
          </p:cNvPr>
          <p:cNvCxnSpPr>
            <a:cxnSpLocks/>
            <a:stCxn id="20" idx="6"/>
            <a:endCxn id="17" idx="2"/>
          </p:cNvCxnSpPr>
          <p:nvPr/>
        </p:nvCxnSpPr>
        <p:spPr>
          <a:xfrm flipV="1">
            <a:off x="2993858" y="3136637"/>
            <a:ext cx="1370934" cy="423740"/>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necteur droit 140">
            <a:extLst>
              <a:ext uri="{FF2B5EF4-FFF2-40B4-BE49-F238E27FC236}">
                <a16:creationId xmlns:a16="http://schemas.microsoft.com/office/drawing/2014/main" id="{9FE67CC2-AB5E-564B-AA8C-0E6FC7180E0F}"/>
              </a:ext>
            </a:extLst>
          </p:cNvPr>
          <p:cNvCxnSpPr>
            <a:cxnSpLocks/>
            <a:stCxn id="20" idx="6"/>
            <a:endCxn id="18" idx="2"/>
          </p:cNvCxnSpPr>
          <p:nvPr/>
        </p:nvCxnSpPr>
        <p:spPr>
          <a:xfrm>
            <a:off x="2993858" y="3560377"/>
            <a:ext cx="1370934" cy="1069270"/>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EF36EB91-188E-1643-993A-6539BADD9F15}"/>
              </a:ext>
            </a:extLst>
          </p:cNvPr>
          <p:cNvCxnSpPr>
            <a:cxnSpLocks/>
            <a:stCxn id="21" idx="6"/>
            <a:endCxn id="18" idx="2"/>
          </p:cNvCxnSpPr>
          <p:nvPr/>
        </p:nvCxnSpPr>
        <p:spPr>
          <a:xfrm flipV="1">
            <a:off x="2993858" y="4629647"/>
            <a:ext cx="1370934" cy="363150"/>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necteur droit 142">
            <a:extLst>
              <a:ext uri="{FF2B5EF4-FFF2-40B4-BE49-F238E27FC236}">
                <a16:creationId xmlns:a16="http://schemas.microsoft.com/office/drawing/2014/main" id="{719F1E04-9BCC-FE4D-B601-80DEE10BC776}"/>
              </a:ext>
            </a:extLst>
          </p:cNvPr>
          <p:cNvCxnSpPr>
            <a:cxnSpLocks/>
            <a:stCxn id="21" idx="6"/>
            <a:endCxn id="17" idx="2"/>
          </p:cNvCxnSpPr>
          <p:nvPr/>
        </p:nvCxnSpPr>
        <p:spPr>
          <a:xfrm flipV="1">
            <a:off x="2993858" y="3136637"/>
            <a:ext cx="1370934" cy="1856160"/>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eur droit 143">
            <a:extLst>
              <a:ext uri="{FF2B5EF4-FFF2-40B4-BE49-F238E27FC236}">
                <a16:creationId xmlns:a16="http://schemas.microsoft.com/office/drawing/2014/main" id="{8831A534-1C34-824C-83C3-4E239BB7CE75}"/>
              </a:ext>
            </a:extLst>
          </p:cNvPr>
          <p:cNvCxnSpPr>
            <a:cxnSpLocks/>
            <a:stCxn id="21" idx="6"/>
            <a:endCxn id="15" idx="2"/>
          </p:cNvCxnSpPr>
          <p:nvPr/>
        </p:nvCxnSpPr>
        <p:spPr>
          <a:xfrm flipV="1">
            <a:off x="2993858" y="2309554"/>
            <a:ext cx="1370934" cy="2683243"/>
          </a:xfrm>
          <a:prstGeom prst="line">
            <a:avLst/>
          </a:prstGeom>
          <a:ln w="19050">
            <a:solidFill>
              <a:srgbClr val="646D78"/>
            </a:solidFill>
            <a:tailEnd type="triangle" w="lg" len="med"/>
          </a:ln>
        </p:spPr>
        <p:style>
          <a:lnRef idx="1">
            <a:schemeClr val="accent1"/>
          </a:lnRef>
          <a:fillRef idx="0">
            <a:schemeClr val="accent1"/>
          </a:fillRef>
          <a:effectRef idx="0">
            <a:schemeClr val="accent1"/>
          </a:effectRef>
          <a:fontRef idx="minor">
            <a:schemeClr val="tx1"/>
          </a:fontRef>
        </p:style>
      </p:cxnSp>
      <p:sp>
        <p:nvSpPr>
          <p:cNvPr id="174" name="ZoneTexte 173">
            <a:extLst>
              <a:ext uri="{FF2B5EF4-FFF2-40B4-BE49-F238E27FC236}">
                <a16:creationId xmlns:a16="http://schemas.microsoft.com/office/drawing/2014/main" id="{27FDEF45-70A0-1B47-8D1C-7F0BBF47596C}"/>
              </a:ext>
            </a:extLst>
          </p:cNvPr>
          <p:cNvSpPr txBox="1"/>
          <p:nvPr/>
        </p:nvSpPr>
        <p:spPr>
          <a:xfrm>
            <a:off x="7393255" y="3287177"/>
            <a:ext cx="346570" cy="323165"/>
          </a:xfrm>
          <a:prstGeom prst="rect">
            <a:avLst/>
          </a:prstGeom>
          <a:noFill/>
        </p:spPr>
        <p:txBody>
          <a:bodyPr wrap="none" rtlCol="0">
            <a:spAutoFit/>
          </a:bodyPr>
          <a:lstStyle/>
          <a:p>
            <a:r>
              <a:rPr lang="en-GB" sz="1500">
                <a:latin typeface="Trebuchet MS" panose="020B0703020202090204" pitchFamily="34" charset="0"/>
              </a:rPr>
              <a:t>y</a:t>
            </a:r>
            <a:r>
              <a:rPr lang="en-GB" sz="1500" baseline="-25000">
                <a:latin typeface="Trebuchet MS" panose="020B0703020202090204" pitchFamily="34" charset="0"/>
              </a:rPr>
              <a:t>1</a:t>
            </a:r>
          </a:p>
        </p:txBody>
      </p:sp>
      <p:sp>
        <p:nvSpPr>
          <p:cNvPr id="175" name="ZoneTexte 174">
            <a:extLst>
              <a:ext uri="{FF2B5EF4-FFF2-40B4-BE49-F238E27FC236}">
                <a16:creationId xmlns:a16="http://schemas.microsoft.com/office/drawing/2014/main" id="{0E9349A9-170E-704D-9D68-AA5D0587F804}"/>
              </a:ext>
            </a:extLst>
          </p:cNvPr>
          <p:cNvSpPr txBox="1"/>
          <p:nvPr/>
        </p:nvSpPr>
        <p:spPr>
          <a:xfrm>
            <a:off x="7393255" y="4241084"/>
            <a:ext cx="346570" cy="323165"/>
          </a:xfrm>
          <a:prstGeom prst="rect">
            <a:avLst/>
          </a:prstGeom>
          <a:noFill/>
        </p:spPr>
        <p:txBody>
          <a:bodyPr wrap="none" rtlCol="0">
            <a:spAutoFit/>
          </a:bodyPr>
          <a:lstStyle/>
          <a:p>
            <a:r>
              <a:rPr lang="en-GB" sz="1500">
                <a:latin typeface="Trebuchet MS" panose="020B0703020202090204" pitchFamily="34" charset="0"/>
              </a:rPr>
              <a:t>y</a:t>
            </a:r>
            <a:r>
              <a:rPr lang="en-GB" sz="1500" baseline="-25000">
                <a:latin typeface="Trebuchet MS" panose="020B0703020202090204" pitchFamily="34" charset="0"/>
              </a:rPr>
              <a:t>2</a:t>
            </a:r>
          </a:p>
        </p:txBody>
      </p:sp>
      <p:sp>
        <p:nvSpPr>
          <p:cNvPr id="178" name="Accolade ouvrante 177">
            <a:extLst>
              <a:ext uri="{FF2B5EF4-FFF2-40B4-BE49-F238E27FC236}">
                <a16:creationId xmlns:a16="http://schemas.microsoft.com/office/drawing/2014/main" id="{4F638B6F-3E90-3B46-B7C0-FB878687F2A5}"/>
              </a:ext>
            </a:extLst>
          </p:cNvPr>
          <p:cNvSpPr/>
          <p:nvPr/>
        </p:nvSpPr>
        <p:spPr>
          <a:xfrm rot="5400000">
            <a:off x="1962116" y="876025"/>
            <a:ext cx="191907" cy="1794021"/>
          </a:xfrm>
          <a:prstGeom prst="leftBrace">
            <a:avLst>
              <a:gd name="adj1" fmla="val 104293"/>
              <a:gd name="adj2" fmla="val 50000"/>
            </a:avLst>
          </a:prstGeom>
          <a:ln w="19050">
            <a:solidFill>
              <a:srgbClr val="CBAC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9" name="Accolade ouvrante 178">
            <a:extLst>
              <a:ext uri="{FF2B5EF4-FFF2-40B4-BE49-F238E27FC236}">
                <a16:creationId xmlns:a16="http://schemas.microsoft.com/office/drawing/2014/main" id="{40ACE395-21DE-CD4E-B496-7EBBDA5F7C28}"/>
              </a:ext>
            </a:extLst>
          </p:cNvPr>
          <p:cNvSpPr/>
          <p:nvPr/>
        </p:nvSpPr>
        <p:spPr>
          <a:xfrm rot="5400000">
            <a:off x="4164481" y="704272"/>
            <a:ext cx="169433" cy="2160000"/>
          </a:xfrm>
          <a:prstGeom prst="leftBrace">
            <a:avLst>
              <a:gd name="adj1" fmla="val 104293"/>
              <a:gd name="adj2" fmla="val 50000"/>
            </a:avLst>
          </a:prstGeom>
          <a:ln w="19050">
            <a:solidFill>
              <a:srgbClr val="CBAC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0" name="Accolade ouvrante 179">
            <a:extLst>
              <a:ext uri="{FF2B5EF4-FFF2-40B4-BE49-F238E27FC236}">
                <a16:creationId xmlns:a16="http://schemas.microsoft.com/office/drawing/2014/main" id="{5E3E1DD2-EBCA-AF41-8925-C3C1313D89A7}"/>
              </a:ext>
            </a:extLst>
          </p:cNvPr>
          <p:cNvSpPr/>
          <p:nvPr/>
        </p:nvSpPr>
        <p:spPr>
          <a:xfrm rot="5400000">
            <a:off x="6358282" y="887872"/>
            <a:ext cx="169433" cy="1792800"/>
          </a:xfrm>
          <a:prstGeom prst="leftBrace">
            <a:avLst>
              <a:gd name="adj1" fmla="val 104293"/>
              <a:gd name="adj2" fmla="val 50000"/>
            </a:avLst>
          </a:prstGeom>
          <a:ln w="19050">
            <a:solidFill>
              <a:srgbClr val="CBAC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1" name="ZoneTexte 180">
            <a:extLst>
              <a:ext uri="{FF2B5EF4-FFF2-40B4-BE49-F238E27FC236}">
                <a16:creationId xmlns:a16="http://schemas.microsoft.com/office/drawing/2014/main" id="{2FACEB20-0FC2-A744-8DF7-605DE7423A87}"/>
              </a:ext>
            </a:extLst>
          </p:cNvPr>
          <p:cNvSpPr txBox="1"/>
          <p:nvPr/>
        </p:nvSpPr>
        <p:spPr>
          <a:xfrm>
            <a:off x="3312141" y="2280740"/>
            <a:ext cx="559769" cy="261610"/>
          </a:xfrm>
          <a:prstGeom prst="rect">
            <a:avLst/>
          </a:prstGeom>
          <a:noFill/>
        </p:spPr>
        <p:txBody>
          <a:bodyPr wrap="none" rtlCol="0">
            <a:spAutoFit/>
          </a:bodyPr>
          <a:lstStyle/>
          <a:p>
            <a:r>
              <a:rPr lang="en-GB" sz="1050">
                <a:latin typeface="Trebuchet MS" panose="020B0703020202090204" pitchFamily="34" charset="0"/>
              </a:rPr>
              <a:t>W</a:t>
            </a:r>
            <a:r>
              <a:rPr lang="en-GB" sz="1050" baseline="-25000">
                <a:latin typeface="Trebuchet MS" panose="020B0703020202090204" pitchFamily="34" charset="0"/>
              </a:rPr>
              <a:t>1,1</a:t>
            </a:r>
            <a:r>
              <a:rPr lang="en-GB" sz="1050" baseline="30000">
                <a:latin typeface="Trebuchet MS" panose="020B0703020202090204" pitchFamily="34" charset="0"/>
              </a:rPr>
              <a:t>(2)</a:t>
            </a:r>
          </a:p>
        </p:txBody>
      </p:sp>
      <p:sp>
        <p:nvSpPr>
          <p:cNvPr id="184" name="ZoneTexte 183">
            <a:extLst>
              <a:ext uri="{FF2B5EF4-FFF2-40B4-BE49-F238E27FC236}">
                <a16:creationId xmlns:a16="http://schemas.microsoft.com/office/drawing/2014/main" id="{26D61048-5518-C54B-AB5F-0D80AAC1B5D2}"/>
              </a:ext>
            </a:extLst>
          </p:cNvPr>
          <p:cNvSpPr txBox="1"/>
          <p:nvPr/>
        </p:nvSpPr>
        <p:spPr>
          <a:xfrm>
            <a:off x="1452309" y="2792478"/>
            <a:ext cx="540533" cy="253916"/>
          </a:xfrm>
          <a:prstGeom prst="rect">
            <a:avLst/>
          </a:prstGeom>
          <a:noFill/>
        </p:spPr>
        <p:txBody>
          <a:bodyPr wrap="none" rtlCol="0">
            <a:spAutoFit/>
          </a:bodyPr>
          <a:lstStyle/>
          <a:p>
            <a:r>
              <a:rPr lang="en-GB" sz="1050">
                <a:latin typeface="Trebuchet MS" panose="020B0703020202090204" pitchFamily="34" charset="0"/>
              </a:rPr>
              <a:t>W</a:t>
            </a:r>
            <a:r>
              <a:rPr lang="en-GB" sz="1050" baseline="-25000">
                <a:latin typeface="Trebuchet MS" panose="020B0703020202090204" pitchFamily="34" charset="0"/>
              </a:rPr>
              <a:t>1,2</a:t>
            </a:r>
            <a:r>
              <a:rPr lang="en-GB" sz="1050" baseline="30000">
                <a:latin typeface="Trebuchet MS" panose="020B0703020202090204" pitchFamily="34" charset="0"/>
              </a:rPr>
              <a:t>(1)</a:t>
            </a:r>
          </a:p>
        </p:txBody>
      </p:sp>
      <p:sp>
        <p:nvSpPr>
          <p:cNvPr id="66" name="Ellipse 65">
            <a:extLst>
              <a:ext uri="{FF2B5EF4-FFF2-40B4-BE49-F238E27FC236}">
                <a16:creationId xmlns:a16="http://schemas.microsoft.com/office/drawing/2014/main" id="{0C9BDD02-2415-4244-B970-0F921B786425}"/>
              </a:ext>
            </a:extLst>
          </p:cNvPr>
          <p:cNvSpPr>
            <a:spLocks noChangeAspect="1"/>
          </p:cNvSpPr>
          <p:nvPr/>
        </p:nvSpPr>
        <p:spPr>
          <a:xfrm>
            <a:off x="4364792" y="5163233"/>
            <a:ext cx="576000" cy="576000"/>
          </a:xfrm>
          <a:prstGeom prst="ellipse">
            <a:avLst/>
          </a:prstGeom>
          <a:solidFill>
            <a:schemeClr val="accent3">
              <a:lumMod val="60000"/>
              <a:lumOff val="40000"/>
            </a:schemeClr>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endParaRPr lang="en-GB" sz="1100" spc="-10">
              <a:solidFill>
                <a:schemeClr val="tx1">
                  <a:lumMod val="75000"/>
                  <a:lumOff val="25000"/>
                </a:schemeClr>
              </a:solidFill>
              <a:latin typeface="Trebuchet MS" panose="020B0703020202090204" pitchFamily="34" charset="0"/>
            </a:endParaRPr>
          </a:p>
        </p:txBody>
      </p:sp>
      <p:cxnSp>
        <p:nvCxnSpPr>
          <p:cNvPr id="74" name="Connecteur droit 73">
            <a:extLst>
              <a:ext uri="{FF2B5EF4-FFF2-40B4-BE49-F238E27FC236}">
                <a16:creationId xmlns:a16="http://schemas.microsoft.com/office/drawing/2014/main" id="{E9F8FF92-26E3-334B-BF6A-162898469398}"/>
              </a:ext>
            </a:extLst>
          </p:cNvPr>
          <p:cNvCxnSpPr>
            <a:cxnSpLocks/>
            <a:stCxn id="21" idx="6"/>
            <a:endCxn id="66" idx="2"/>
          </p:cNvCxnSpPr>
          <p:nvPr/>
        </p:nvCxnSpPr>
        <p:spPr>
          <a:xfrm>
            <a:off x="2993858" y="4992797"/>
            <a:ext cx="1370934" cy="458436"/>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B7E9A931-A8DE-A24C-BA70-8F219DA7D323}"/>
              </a:ext>
            </a:extLst>
          </p:cNvPr>
          <p:cNvCxnSpPr>
            <a:cxnSpLocks/>
            <a:stCxn id="20" idx="6"/>
            <a:endCxn id="66" idx="2"/>
          </p:cNvCxnSpPr>
          <p:nvPr/>
        </p:nvCxnSpPr>
        <p:spPr>
          <a:xfrm>
            <a:off x="2993858" y="3560377"/>
            <a:ext cx="1370934" cy="1890856"/>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0986F280-858F-1D48-91A3-7BE1376AE04B}"/>
              </a:ext>
            </a:extLst>
          </p:cNvPr>
          <p:cNvCxnSpPr>
            <a:cxnSpLocks/>
            <a:stCxn id="2" idx="6"/>
            <a:endCxn id="66" idx="2"/>
          </p:cNvCxnSpPr>
          <p:nvPr/>
        </p:nvCxnSpPr>
        <p:spPr>
          <a:xfrm>
            <a:off x="2993858" y="2744445"/>
            <a:ext cx="1370934" cy="2706788"/>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sp>
        <p:nvSpPr>
          <p:cNvPr id="81" name="ZoneTexte 80">
            <a:extLst>
              <a:ext uri="{FF2B5EF4-FFF2-40B4-BE49-F238E27FC236}">
                <a16:creationId xmlns:a16="http://schemas.microsoft.com/office/drawing/2014/main" id="{0A5529BF-F2B5-B443-B0BF-B85011649860}"/>
              </a:ext>
            </a:extLst>
          </p:cNvPr>
          <p:cNvSpPr txBox="1"/>
          <p:nvPr/>
        </p:nvSpPr>
        <p:spPr>
          <a:xfrm>
            <a:off x="5039616" y="5229724"/>
            <a:ext cx="354584" cy="369332"/>
          </a:xfrm>
          <a:prstGeom prst="rect">
            <a:avLst/>
          </a:prstGeom>
          <a:noFill/>
        </p:spPr>
        <p:txBody>
          <a:bodyPr wrap="none" rtlCol="0">
            <a:spAutoFit/>
          </a:bodyPr>
          <a:lstStyle/>
          <a:p>
            <a:r>
              <a:rPr lang="en-GB">
                <a:latin typeface="Trebuchet MS" panose="020B0703020202090204" pitchFamily="34" charset="0"/>
              </a:rPr>
              <a:t>…</a:t>
            </a:r>
          </a:p>
        </p:txBody>
      </p:sp>
      <p:cxnSp>
        <p:nvCxnSpPr>
          <p:cNvPr id="82" name="Connecteur droit 81">
            <a:extLst>
              <a:ext uri="{FF2B5EF4-FFF2-40B4-BE49-F238E27FC236}">
                <a16:creationId xmlns:a16="http://schemas.microsoft.com/office/drawing/2014/main" id="{4B81D1F5-B805-5945-B156-57A5623E97D3}"/>
              </a:ext>
            </a:extLst>
          </p:cNvPr>
          <p:cNvCxnSpPr>
            <a:cxnSpLocks/>
            <a:stCxn id="81" idx="3"/>
            <a:endCxn id="16" idx="2"/>
          </p:cNvCxnSpPr>
          <p:nvPr/>
        </p:nvCxnSpPr>
        <p:spPr>
          <a:xfrm flipV="1">
            <a:off x="5394200" y="3449541"/>
            <a:ext cx="994031" cy="1964849"/>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4E19114C-C617-9845-B28D-67167A0B9DE0}"/>
              </a:ext>
            </a:extLst>
          </p:cNvPr>
          <p:cNvCxnSpPr>
            <a:cxnSpLocks/>
            <a:stCxn id="81" idx="3"/>
            <a:endCxn id="22" idx="2"/>
          </p:cNvCxnSpPr>
          <p:nvPr/>
        </p:nvCxnSpPr>
        <p:spPr>
          <a:xfrm flipV="1">
            <a:off x="5394200" y="4403448"/>
            <a:ext cx="994031" cy="1010942"/>
          </a:xfrm>
          <a:prstGeom prst="line">
            <a:avLst/>
          </a:prstGeom>
          <a:ln w="19050">
            <a:solidFill>
              <a:srgbClr val="646D78"/>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3">
            <a:extLst>
              <a:ext uri="{FF2B5EF4-FFF2-40B4-BE49-F238E27FC236}">
                <a16:creationId xmlns:a16="http://schemas.microsoft.com/office/drawing/2014/main" id="{B2852B43-2C12-AE44-AE1F-12E06CD25C86}"/>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ZoneTexte 88">
            <a:extLst>
              <a:ext uri="{FF2B5EF4-FFF2-40B4-BE49-F238E27FC236}">
                <a16:creationId xmlns:a16="http://schemas.microsoft.com/office/drawing/2014/main" id="{C5F1D208-96D8-044D-B069-BEF33B6FEA1C}"/>
              </a:ext>
            </a:extLst>
          </p:cNvPr>
          <p:cNvSpPr txBox="1"/>
          <p:nvPr/>
        </p:nvSpPr>
        <p:spPr>
          <a:xfrm>
            <a:off x="3408454" y="3101941"/>
            <a:ext cx="540533" cy="253916"/>
          </a:xfrm>
          <a:prstGeom prst="rect">
            <a:avLst/>
          </a:prstGeom>
          <a:noFill/>
        </p:spPr>
        <p:txBody>
          <a:bodyPr wrap="none" rtlCol="0">
            <a:spAutoFit/>
          </a:bodyPr>
          <a:lstStyle/>
          <a:p>
            <a:r>
              <a:rPr lang="en-GB" sz="1050">
                <a:latin typeface="Trebuchet MS" panose="020B0703020202090204" pitchFamily="34" charset="0"/>
              </a:rPr>
              <a:t>W</a:t>
            </a:r>
            <a:r>
              <a:rPr lang="en-GB" sz="1050" baseline="-25000">
                <a:latin typeface="Trebuchet MS" panose="020B0703020202090204" pitchFamily="34" charset="0"/>
              </a:rPr>
              <a:t>2,2</a:t>
            </a:r>
            <a:r>
              <a:rPr lang="en-GB" sz="1050" baseline="30000">
                <a:latin typeface="Trebuchet MS" panose="020B0703020202090204" pitchFamily="34" charset="0"/>
              </a:rPr>
              <a:t>(2)</a:t>
            </a:r>
          </a:p>
        </p:txBody>
      </p:sp>
      <p:sp>
        <p:nvSpPr>
          <p:cNvPr id="95" name="Rectangle 94">
            <a:extLst>
              <a:ext uri="{FF2B5EF4-FFF2-40B4-BE49-F238E27FC236}">
                <a16:creationId xmlns:a16="http://schemas.microsoft.com/office/drawing/2014/main" id="{A0D8C04D-59E5-9549-B6EA-2F4F04AAF5F1}"/>
              </a:ext>
            </a:extLst>
          </p:cNvPr>
          <p:cNvSpPr/>
          <p:nvPr/>
        </p:nvSpPr>
        <p:spPr>
          <a:xfrm>
            <a:off x="8514084" y="1613136"/>
            <a:ext cx="3226264" cy="2936381"/>
          </a:xfrm>
          <a:prstGeom prst="rect">
            <a:avLst/>
          </a:prstGeom>
        </p:spPr>
        <p:txBody>
          <a:bodyPr wrap="square">
            <a:spAutoFit/>
          </a:bodyPr>
          <a:lstStyle/>
          <a:p>
            <a:pPr marL="285750" indent="-285750">
              <a:lnSpc>
                <a:spcPct val="110000"/>
              </a:lnSpc>
              <a:buFont typeface="Arial" panose="020B0604020202020204" pitchFamily="34" charset="0"/>
              <a:buChar char="•"/>
            </a:pPr>
            <a:r>
              <a:rPr lang="en-GB" sz="1300">
                <a:latin typeface="Trebuchet MS" panose="020B0703020202090204" pitchFamily="34" charset="0"/>
              </a:rPr>
              <a:t>The multi-layer perceptron is a </a:t>
            </a:r>
            <a:r>
              <a:rPr lang="en-GB" sz="1300" b="1">
                <a:latin typeface="Trebuchet MS" panose="020B0703020202090204" pitchFamily="34" charset="0"/>
              </a:rPr>
              <a:t>fully-connected </a:t>
            </a:r>
            <a:r>
              <a:rPr lang="en-GB" sz="1300">
                <a:latin typeface="Trebuchet MS" panose="020B0703020202090204" pitchFamily="34" charset="0"/>
              </a:rPr>
              <a:t>or </a:t>
            </a:r>
            <a:r>
              <a:rPr lang="en-GB" sz="1300" b="1">
                <a:latin typeface="Trebuchet MS" panose="020B0703020202090204" pitchFamily="34" charset="0"/>
              </a:rPr>
              <a:t>‘dense’ network</a:t>
            </a:r>
            <a:r>
              <a:rPr lang="en-GB" sz="1300">
                <a:latin typeface="Trebuchet MS" panose="020B0703020202090204" pitchFamily="34" charset="0"/>
              </a:rPr>
              <a:t>, i.e. all inputs and outputs are connected together throughout the layers. This will not be the case with other architectures.</a:t>
            </a:r>
          </a:p>
          <a:p>
            <a:pPr marL="285750" indent="-285750">
              <a:lnSpc>
                <a:spcPct val="110000"/>
              </a:lnSpc>
              <a:buFont typeface="Arial" panose="020B0604020202020204" pitchFamily="34" charset="0"/>
              <a:buChar char="•"/>
            </a:pPr>
            <a:endParaRPr lang="en-GB" sz="1300">
              <a:latin typeface="Trebuchet MS" panose="020B0703020202090204" pitchFamily="34" charset="0"/>
            </a:endParaRPr>
          </a:p>
          <a:p>
            <a:pPr marL="285750" indent="-285750">
              <a:lnSpc>
                <a:spcPct val="110000"/>
              </a:lnSpc>
              <a:buFont typeface="Arial" panose="020B0604020202020204" pitchFamily="34" charset="0"/>
              <a:buChar char="•"/>
            </a:pPr>
            <a:r>
              <a:rPr lang="en-GB" sz="1300">
                <a:latin typeface="Trebuchet MS" panose="020B0703020202090204" pitchFamily="34" charset="0"/>
              </a:rPr>
              <a:t>In the 60’s, several critics (notably Minsky &amp; </a:t>
            </a:r>
            <a:r>
              <a:rPr lang="en-GB" sz="1300" err="1">
                <a:latin typeface="Trebuchet MS" panose="020B0703020202090204" pitchFamily="34" charset="0"/>
              </a:rPr>
              <a:t>Papert</a:t>
            </a:r>
            <a:r>
              <a:rPr lang="en-GB" sz="1300">
                <a:latin typeface="Trebuchet MS" panose="020B0703020202090204" pitchFamily="34" charset="0"/>
              </a:rPr>
              <a:t>, 1969, </a:t>
            </a:r>
            <a:r>
              <a:rPr lang="en-GB" sz="1300">
                <a:latin typeface="Trebuchet MS" panose="020B0703020202090204" pitchFamily="34" charset="0"/>
                <a:hlinkClick r:id="rId2">
                  <a:extLst>
                    <a:ext uri="{A12FA001-AC4F-418D-AE19-62706E023703}">
                      <ahyp:hlinkClr xmlns:ahyp="http://schemas.microsoft.com/office/drawing/2018/hyperlinkcolor" val="tx"/>
                    </a:ext>
                  </a:extLst>
                </a:hlinkClick>
              </a:rPr>
              <a:t>link</a:t>
            </a:r>
            <a:r>
              <a:rPr lang="en-GB" sz="1300">
                <a:latin typeface="Trebuchet MS" panose="020B0703020202090204" pitchFamily="34" charset="0"/>
              </a:rPr>
              <a:t>), lack of funding and too young technological hardware led to a period where AI and neural networks were put aside: the </a:t>
            </a:r>
            <a:r>
              <a:rPr lang="en-GB" sz="1300" b="1">
                <a:latin typeface="Trebuchet MS" panose="020B0703020202090204" pitchFamily="34" charset="0"/>
              </a:rPr>
              <a:t>“AI Winter”.</a:t>
            </a:r>
          </a:p>
        </p:txBody>
      </p:sp>
    </p:spTree>
    <p:extLst>
      <p:ext uri="{BB962C8B-B14F-4D97-AF65-F5344CB8AC3E}">
        <p14:creationId xmlns:p14="http://schemas.microsoft.com/office/powerpoint/2010/main" val="12826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238326"/>
            <a:ext cx="8878185" cy="954107"/>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HOW NEURAL NETWORKS LEARN: GRADIENT DESCENT &amp; BACKPROPAGATION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C117220B-4A4B-954F-97E7-459E89C9C6B7}"/>
              </a:ext>
            </a:extLst>
          </p:cNvPr>
          <p:cNvSpPr txBox="1"/>
          <p:nvPr/>
        </p:nvSpPr>
        <p:spPr>
          <a:xfrm>
            <a:off x="628877" y="1440716"/>
            <a:ext cx="10809802" cy="591575"/>
          </a:xfrm>
          <a:prstGeom prst="rect">
            <a:avLst/>
          </a:prstGeom>
          <a:solidFill>
            <a:schemeClr val="accent3">
              <a:lumMod val="40000"/>
              <a:lumOff val="60000"/>
            </a:schemeClr>
          </a:solidFill>
        </p:spPr>
        <p:txBody>
          <a:bodyPr wrap="square" lIns="90000" rtlCol="0" anchor="ctr">
            <a:noAutofit/>
          </a:bodyPr>
          <a:lstStyle/>
          <a:p>
            <a:pPr marL="684000"/>
            <a:r>
              <a:rPr lang="en-GB" sz="1350" i="1">
                <a:solidFill>
                  <a:schemeClr val="bg2">
                    <a:lumMod val="10000"/>
                  </a:schemeClr>
                </a:solidFill>
                <a:latin typeface="Trebuchet MS" panose="020B0703020202090204" pitchFamily="34" charset="0"/>
              </a:rPr>
              <a:t>Turning point</a:t>
            </a:r>
            <a:r>
              <a:rPr lang="en-GB" sz="1350">
                <a:solidFill>
                  <a:schemeClr val="bg2">
                    <a:lumMod val="10000"/>
                  </a:schemeClr>
                </a:solidFill>
                <a:latin typeface="Trebuchet MS" panose="020B0703020202090204" pitchFamily="34" charset="0"/>
              </a:rPr>
              <a:t>: the (re)invention and improvement of </a:t>
            </a:r>
            <a:r>
              <a:rPr lang="en-GB" sz="1350" b="1">
                <a:solidFill>
                  <a:srgbClr val="B99C45"/>
                </a:solidFill>
                <a:latin typeface="Trebuchet MS" panose="020B0703020202090204" pitchFamily="34" charset="0"/>
              </a:rPr>
              <a:t>backpropagation</a:t>
            </a:r>
            <a:r>
              <a:rPr lang="en-GB" sz="1350" b="1">
                <a:solidFill>
                  <a:schemeClr val="bg2">
                    <a:lumMod val="10000"/>
                  </a:schemeClr>
                </a:solidFill>
                <a:latin typeface="Trebuchet MS" panose="020B0703020202090204" pitchFamily="34" charset="0"/>
              </a:rPr>
              <a:t> </a:t>
            </a:r>
            <a:r>
              <a:rPr lang="en-GB" sz="1350">
                <a:solidFill>
                  <a:schemeClr val="bg2">
                    <a:lumMod val="10000"/>
                  </a:schemeClr>
                </a:solidFill>
                <a:latin typeface="Trebuchet MS" panose="020B0703020202090204" pitchFamily="34" charset="0"/>
              </a:rPr>
              <a:t>by G. Hinton (1986, </a:t>
            </a:r>
            <a:r>
              <a:rPr lang="en-GB" sz="1350">
                <a:solidFill>
                  <a:schemeClr val="bg2">
                    <a:lumMod val="10000"/>
                  </a:schemeClr>
                </a:solidFill>
                <a:latin typeface="Trebuchet MS" panose="020B0703020202090204" pitchFamily="34" charset="0"/>
                <a:hlinkClick r:id="rId2">
                  <a:extLst>
                    <a:ext uri="{A12FA001-AC4F-418D-AE19-62706E023703}">
                      <ahyp:hlinkClr xmlns:ahyp="http://schemas.microsoft.com/office/drawing/2018/hyperlinkcolor" val="tx"/>
                    </a:ext>
                  </a:extLst>
                </a:hlinkClick>
              </a:rPr>
              <a:t>link</a:t>
            </a:r>
            <a:r>
              <a:rPr lang="en-GB" sz="1350">
                <a:solidFill>
                  <a:schemeClr val="bg2">
                    <a:lumMod val="10000"/>
                  </a:schemeClr>
                </a:solidFill>
                <a:latin typeface="Trebuchet MS" panose="020B0703020202090204" pitchFamily="34" charset="0"/>
              </a:rPr>
              <a:t>), Y. Le </a:t>
            </a:r>
            <a:r>
              <a:rPr lang="en-GB" sz="1350" err="1">
                <a:solidFill>
                  <a:schemeClr val="bg2">
                    <a:lumMod val="10000"/>
                  </a:schemeClr>
                </a:solidFill>
                <a:latin typeface="Trebuchet MS" panose="020B0703020202090204" pitchFamily="34" charset="0"/>
              </a:rPr>
              <a:t>Cun</a:t>
            </a:r>
            <a:r>
              <a:rPr lang="en-GB" sz="1350">
                <a:solidFill>
                  <a:schemeClr val="bg2">
                    <a:lumMod val="10000"/>
                  </a:schemeClr>
                </a:solidFill>
                <a:latin typeface="Trebuchet MS" panose="020B0703020202090204" pitchFamily="34" charset="0"/>
              </a:rPr>
              <a:t> (1989, </a:t>
            </a:r>
            <a:r>
              <a:rPr lang="en-GB" sz="1350">
                <a:solidFill>
                  <a:schemeClr val="bg2">
                    <a:lumMod val="10000"/>
                  </a:schemeClr>
                </a:solidFill>
                <a:latin typeface="Trebuchet MS" panose="020B0703020202090204" pitchFamily="34" charset="0"/>
                <a:hlinkClick r:id="rId3">
                  <a:extLst>
                    <a:ext uri="{A12FA001-AC4F-418D-AE19-62706E023703}">
                      <ahyp:hlinkClr xmlns:ahyp="http://schemas.microsoft.com/office/drawing/2018/hyperlinkcolor" val="tx"/>
                    </a:ext>
                  </a:extLst>
                </a:hlinkClick>
              </a:rPr>
              <a:t>link</a:t>
            </a:r>
            <a:r>
              <a:rPr lang="en-GB" sz="1350">
                <a:solidFill>
                  <a:schemeClr val="bg2">
                    <a:lumMod val="10000"/>
                  </a:schemeClr>
                </a:solidFill>
                <a:latin typeface="Trebuchet MS" panose="020B0703020202090204" pitchFamily="34" charset="0"/>
              </a:rPr>
              <a:t>) and </a:t>
            </a:r>
          </a:p>
          <a:p>
            <a:pPr marL="684000"/>
            <a:r>
              <a:rPr lang="en-GB" sz="1350">
                <a:solidFill>
                  <a:schemeClr val="bg2">
                    <a:lumMod val="10000"/>
                  </a:schemeClr>
                </a:solidFill>
                <a:latin typeface="Trebuchet MS" panose="020B0703020202090204" pitchFamily="34" charset="0"/>
              </a:rPr>
              <a:t>Y. </a:t>
            </a:r>
            <a:r>
              <a:rPr lang="en-GB" sz="1350" err="1">
                <a:solidFill>
                  <a:schemeClr val="bg2">
                    <a:lumMod val="10000"/>
                  </a:schemeClr>
                </a:solidFill>
                <a:latin typeface="Trebuchet MS" panose="020B0703020202090204" pitchFamily="34" charset="0"/>
              </a:rPr>
              <a:t>Bengio</a:t>
            </a:r>
            <a:r>
              <a:rPr lang="en-GB" sz="1350">
                <a:solidFill>
                  <a:schemeClr val="bg2">
                    <a:lumMod val="10000"/>
                  </a:schemeClr>
                </a:solidFill>
                <a:latin typeface="Trebuchet MS" panose="020B0703020202090204" pitchFamily="34" charset="0"/>
              </a:rPr>
              <a:t> (1998, </a:t>
            </a:r>
            <a:r>
              <a:rPr lang="en-GB" sz="1350">
                <a:solidFill>
                  <a:schemeClr val="bg2">
                    <a:lumMod val="10000"/>
                  </a:schemeClr>
                </a:solidFill>
                <a:latin typeface="Trebuchet MS" panose="020B0703020202090204" pitchFamily="34" charset="0"/>
                <a:hlinkClick r:id="rId4">
                  <a:extLst>
                    <a:ext uri="{A12FA001-AC4F-418D-AE19-62706E023703}">
                      <ahyp:hlinkClr xmlns:ahyp="http://schemas.microsoft.com/office/drawing/2018/hyperlinkcolor" val="tx"/>
                    </a:ext>
                  </a:extLst>
                </a:hlinkClick>
              </a:rPr>
              <a:t>link</a:t>
            </a:r>
            <a:r>
              <a:rPr lang="en-GB" sz="1350">
                <a:solidFill>
                  <a:schemeClr val="bg2">
                    <a:lumMod val="10000"/>
                  </a:schemeClr>
                </a:solidFill>
                <a:latin typeface="Trebuchet MS" panose="020B0703020202090204" pitchFamily="34" charset="0"/>
              </a:rPr>
              <a:t>), the ‘godfathers</a:t>
            </a:r>
            <a:r>
              <a:rPr lang="en-GB" sz="1350">
                <a:latin typeface="Trebuchet MS" panose="020B0703020202090204" pitchFamily="34" charset="0"/>
              </a:rPr>
              <a:t>’ of deep learning.</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5E747F7B-FF02-3744-A6C4-4E62A9753E41}"/>
                  </a:ext>
                </a:extLst>
              </p:cNvPr>
              <p:cNvSpPr txBox="1"/>
              <p:nvPr/>
            </p:nvSpPr>
            <p:spPr>
              <a:xfrm>
                <a:off x="642099" y="2294583"/>
                <a:ext cx="10921715" cy="1099212"/>
              </a:xfrm>
              <a:prstGeom prst="rect">
                <a:avLst/>
              </a:prstGeom>
              <a:noFill/>
            </p:spPr>
            <p:txBody>
              <a:bodyPr wrap="square" rtlCol="0">
                <a:spAutoFit/>
              </a:bodyPr>
              <a:lstStyle/>
              <a:p>
                <a:pPr marL="285750" indent="-285750">
                  <a:lnSpc>
                    <a:spcPct val="110000"/>
                  </a:lnSpc>
                  <a:spcAft>
                    <a:spcPts val="600"/>
                  </a:spcAft>
                  <a:buFont typeface="Arial" panose="020B0604020202020204" pitchFamily="34" charset="0"/>
                  <a:buChar char="•"/>
                </a:pPr>
                <a:r>
                  <a:rPr lang="en-GB" sz="1350">
                    <a:latin typeface="Trebuchet MS" panose="020B0703020202090204" pitchFamily="34" charset="0"/>
                  </a:rPr>
                  <a:t>Backpropagation is the process in which </a:t>
                </a:r>
                <a:r>
                  <a:rPr lang="en-GB" sz="1350" b="1">
                    <a:latin typeface="Trebuchet MS" panose="020B0703020202090204" pitchFamily="34" charset="0"/>
                  </a:rPr>
                  <a:t>weights are updated </a:t>
                </a:r>
                <a:r>
                  <a:rPr lang="en-GB" sz="1350">
                    <a:latin typeface="Trebuchet MS" panose="020B0703020202090204" pitchFamily="34" charset="0"/>
                  </a:rPr>
                  <a:t>throughout all the network in order to </a:t>
                </a:r>
                <a:r>
                  <a:rPr lang="en-GB" sz="1350" b="1">
                    <a:latin typeface="Trebuchet MS" panose="020B0703020202090204" pitchFamily="34" charset="0"/>
                  </a:rPr>
                  <a:t>minimize the error at output level </a:t>
                </a:r>
                <a:r>
                  <a:rPr lang="en-GB" sz="1350">
                    <a:latin typeface="Trebuchet MS" panose="020B0703020202090204" pitchFamily="34" charset="0"/>
                  </a:rPr>
                  <a:t>(e.g. minimize </a:t>
                </a:r>
                <a14:m>
                  <m:oMath xmlns:m="http://schemas.openxmlformats.org/officeDocument/2006/math">
                    <m:r>
                      <a:rPr lang="fr-FR" sz="1350" b="0" i="1" smtClean="0">
                        <a:latin typeface="Cambria Math" panose="02040503050406030204" pitchFamily="18" charset="0"/>
                      </a:rPr>
                      <m:t>𝑔𝑙𝑜𝑏𝑎𝑙</m:t>
                    </m:r>
                    <m:r>
                      <a:rPr lang="fr-FR" sz="1350" b="0" i="1" smtClean="0">
                        <a:latin typeface="Cambria Math" panose="02040503050406030204" pitchFamily="18" charset="0"/>
                      </a:rPr>
                      <m:t> </m:t>
                    </m:r>
                    <m:r>
                      <a:rPr lang="fr-FR" sz="1350" i="1">
                        <a:latin typeface="Cambria Math" panose="02040503050406030204" pitchFamily="18" charset="0"/>
                      </a:rPr>
                      <m:t>𝑙𝑜𝑠𝑠</m:t>
                    </m:r>
                    <m:r>
                      <a:rPr lang="fr-FR" sz="1350" b="0" i="1" smtClean="0">
                        <a:latin typeface="Cambria Math" panose="02040503050406030204" pitchFamily="18" charset="0"/>
                      </a:rPr>
                      <m:t> </m:t>
                    </m:r>
                    <m:r>
                      <a:rPr lang="fr-FR" sz="1350" b="0" i="1" smtClean="0">
                        <a:latin typeface="Cambria Math" panose="02040503050406030204" pitchFamily="18" charset="0"/>
                      </a:rPr>
                      <m:t>𝑓𝑢𝑛𝑐𝑡𝑖𝑜𝑛</m:t>
                    </m:r>
                    <m:r>
                      <a:rPr lang="fr-FR" sz="1350" i="1">
                        <a:latin typeface="Cambria Math" panose="02040503050406030204" pitchFamily="18" charset="0"/>
                      </a:rPr>
                      <m:t>= </m:t>
                    </m:r>
                    <m:r>
                      <a:rPr lang="en-GB" sz="1350" i="1">
                        <a:latin typeface="Cambria Math" panose="02040503050406030204" pitchFamily="18" charset="0"/>
                      </a:rPr>
                      <m:t>| </m:t>
                    </m:r>
                    <m:r>
                      <a:rPr lang="en-GB" sz="1350" i="1">
                        <a:latin typeface="Cambria Math" panose="02040503050406030204" pitchFamily="18" charset="0"/>
                      </a:rPr>
                      <m:t>𝑜𝑢𝑡𝑝𝑢𝑡</m:t>
                    </m:r>
                    <m:r>
                      <a:rPr lang="en-GB" sz="1350" i="1">
                        <a:latin typeface="Cambria Math" panose="02040503050406030204" pitchFamily="18" charset="0"/>
                      </a:rPr>
                      <m:t> </m:t>
                    </m:r>
                    <m:r>
                      <a:rPr lang="en-GB" sz="1350" i="1">
                        <a:latin typeface="Cambria Math" panose="02040503050406030204" pitchFamily="18" charset="0"/>
                      </a:rPr>
                      <m:t>𝑣𝑎𝑙𝑢𝑒</m:t>
                    </m:r>
                    <m:r>
                      <a:rPr lang="en-GB" sz="1350" i="1">
                        <a:latin typeface="Cambria Math" panose="02040503050406030204" pitchFamily="18" charset="0"/>
                      </a:rPr>
                      <m:t> – </m:t>
                    </m:r>
                    <m:r>
                      <a:rPr lang="en-GB" sz="1350" i="1">
                        <a:latin typeface="Cambria Math" panose="02040503050406030204" pitchFamily="18" charset="0"/>
                      </a:rPr>
                      <m:t>𝑑𝑒𝑠𝑖𝑟𝑒𝑑</m:t>
                    </m:r>
                    <m:r>
                      <a:rPr lang="en-GB" sz="1350" i="1">
                        <a:latin typeface="Cambria Math" panose="02040503050406030204" pitchFamily="18" charset="0"/>
                      </a:rPr>
                      <m:t> </m:t>
                    </m:r>
                    <m:r>
                      <a:rPr lang="en-GB" sz="1350" i="1">
                        <a:latin typeface="Cambria Math" panose="02040503050406030204" pitchFamily="18" charset="0"/>
                      </a:rPr>
                      <m:t>𝑣𝑎𝑙𝑢𝑒</m:t>
                    </m:r>
                    <m:r>
                      <a:rPr lang="en-GB" sz="1350" i="1">
                        <a:latin typeface="Cambria Math" panose="02040503050406030204" pitchFamily="18" charset="0"/>
                      </a:rPr>
                      <m:t> </m:t>
                    </m:r>
                    <m:r>
                      <a:rPr lang="en-GB" sz="1350" i="1">
                        <a:latin typeface="Cambria Math" panose="02040503050406030204" pitchFamily="18" charset="0"/>
                      </a:rPr>
                      <m:t>𝑜𝑟</m:t>
                    </m:r>
                    <m:r>
                      <a:rPr lang="en-GB" sz="1350" i="1">
                        <a:latin typeface="Cambria Math" panose="02040503050406030204" pitchFamily="18" charset="0"/>
                      </a:rPr>
                      <m:t> </m:t>
                    </m:r>
                    <m:r>
                      <a:rPr lang="en-GB" sz="1350" i="1">
                        <a:latin typeface="Cambria Math" panose="02040503050406030204" pitchFamily="18" charset="0"/>
                      </a:rPr>
                      <m:t>𝑙𝑎𝑏𝑒𝑙</m:t>
                    </m:r>
                    <m:r>
                      <a:rPr lang="en-GB" sz="1350" i="1">
                        <a:latin typeface="Cambria Math" panose="02040503050406030204" pitchFamily="18" charset="0"/>
                      </a:rPr>
                      <m:t> |2</m:t>
                    </m:r>
                  </m:oMath>
                </a14:m>
                <a:r>
                  <a:rPr lang="en-GB" sz="1350">
                    <a:latin typeface="Trebuchet MS" panose="020B0703020202090204" pitchFamily="34" charset="0"/>
                  </a:rPr>
                  <a:t> ).</a:t>
                </a:r>
              </a:p>
              <a:p>
                <a:pPr marL="285750" indent="-285750">
                  <a:lnSpc>
                    <a:spcPct val="110000"/>
                  </a:lnSpc>
                  <a:spcAft>
                    <a:spcPts val="600"/>
                  </a:spcAft>
                  <a:buFont typeface="Arial" panose="020B0604020202020204" pitchFamily="34" charset="0"/>
                  <a:buChar char="•"/>
                </a:pPr>
                <a:r>
                  <a:rPr lang="en-GB" sz="1350">
                    <a:latin typeface="Trebuchet MS" panose="020B0703020202090204" pitchFamily="34" charset="0"/>
                  </a:rPr>
                  <a:t>We want to learn the </a:t>
                </a:r>
                <a:r>
                  <a:rPr lang="en-GB" sz="1350" b="1">
                    <a:latin typeface="Trebuchet MS" panose="020B0703020202090204" pitchFamily="34" charset="0"/>
                  </a:rPr>
                  <a:t>weights that set this loss function to its minimum</a:t>
                </a:r>
                <a:r>
                  <a:rPr lang="en-GB" sz="1350">
                    <a:latin typeface="Trebuchet MS" panose="020B0703020202090204" pitchFamily="34" charset="0"/>
                  </a:rPr>
                  <a:t>, i.e. that </a:t>
                </a:r>
                <a:r>
                  <a:rPr lang="en-GB" sz="1350" b="1">
                    <a:latin typeface="Trebuchet MS" panose="020B0703020202090204" pitchFamily="34" charset="0"/>
                  </a:rPr>
                  <a:t>set the derivative (gradient) to 0</a:t>
                </a:r>
                <a:r>
                  <a:rPr lang="en-GB" sz="1350">
                    <a:latin typeface="Trebuchet MS" panose="020B0703020202090204" pitchFamily="34" charset="0"/>
                  </a:rPr>
                  <a:t>. But these are multidimensional and composed functions, too complex to solve directly – so we use </a:t>
                </a:r>
                <a:r>
                  <a:rPr lang="en-GB" sz="1300" b="1">
                    <a:solidFill>
                      <a:srgbClr val="B99C45"/>
                    </a:solidFill>
                    <a:latin typeface="Trebuchet MS" panose="020B0703020202090204" pitchFamily="34" charset="0"/>
                  </a:rPr>
                  <a:t>gradient descent</a:t>
                </a:r>
                <a:r>
                  <a:rPr lang="en-GB" sz="1300">
                    <a:solidFill>
                      <a:prstClr val="black"/>
                    </a:solidFill>
                    <a:latin typeface="Trebuchet MS" panose="020B0703020202090204" pitchFamily="34" charset="0"/>
                  </a:rPr>
                  <a:t>:</a:t>
                </a:r>
                <a:endParaRPr lang="en-GB" sz="1350">
                  <a:latin typeface="Trebuchet MS" panose="020B0703020202090204" pitchFamily="34" charset="0"/>
                </a:endParaRPr>
              </a:p>
            </p:txBody>
          </p:sp>
        </mc:Choice>
        <mc:Fallback xmlns="">
          <p:sp>
            <p:nvSpPr>
              <p:cNvPr id="10" name="ZoneTexte 9">
                <a:extLst>
                  <a:ext uri="{FF2B5EF4-FFF2-40B4-BE49-F238E27FC236}">
                    <a16:creationId xmlns:a16="http://schemas.microsoft.com/office/drawing/2014/main" id="{5E747F7B-FF02-3744-A6C4-4E62A9753E41}"/>
                  </a:ext>
                </a:extLst>
              </p:cNvPr>
              <p:cNvSpPr txBox="1">
                <a:spLocks noRot="1" noChangeAspect="1" noMove="1" noResize="1" noEditPoints="1" noAdjustHandles="1" noChangeArrowheads="1" noChangeShapeType="1" noTextEdit="1"/>
              </p:cNvSpPr>
              <p:nvPr/>
            </p:nvSpPr>
            <p:spPr>
              <a:xfrm>
                <a:off x="642099" y="2294583"/>
                <a:ext cx="10921715" cy="1099212"/>
              </a:xfrm>
              <a:prstGeom prst="rect">
                <a:avLst/>
              </a:prstGeom>
              <a:blipFill>
                <a:blip r:embed="rId5"/>
                <a:stretch>
                  <a:fillRect l="-116" b="-1149"/>
                </a:stretch>
              </a:blipFill>
            </p:spPr>
            <p:txBody>
              <a:bodyPr/>
              <a:lstStyle/>
              <a:p>
                <a:r>
                  <a:rPr lang="en-GB">
                    <a:noFill/>
                  </a:rPr>
                  <a:t> </a:t>
                </a:r>
              </a:p>
            </p:txBody>
          </p:sp>
        </mc:Fallback>
      </mc:AlternateContent>
      <p:sp>
        <p:nvSpPr>
          <p:cNvPr id="12" name="Rectangle 5">
            <a:extLst>
              <a:ext uri="{FF2B5EF4-FFF2-40B4-BE49-F238E27FC236}">
                <a16:creationId xmlns:a16="http://schemas.microsoft.com/office/drawing/2014/main" id="{F1680DDA-7661-5742-9007-FC2C1B54A1C0}"/>
              </a:ext>
            </a:extLst>
          </p:cNvPr>
          <p:cNvSpPr/>
          <p:nvPr/>
        </p:nvSpPr>
        <p:spPr>
          <a:xfrm>
            <a:off x="530300" y="5283206"/>
            <a:ext cx="6285600" cy="720000"/>
          </a:xfrm>
          <a:custGeom>
            <a:avLst/>
            <a:gdLst>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0 w 6092458"/>
              <a:gd name="connsiteY4" fmla="*/ 0 h 2308324"/>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53165 w 6092458"/>
              <a:gd name="connsiteY4" fmla="*/ 1094683 h 2308324"/>
              <a:gd name="connsiteX5" fmla="*/ 0 w 6092458"/>
              <a:gd name="connsiteY5" fmla="*/ 0 h 2308324"/>
              <a:gd name="connsiteX0" fmla="*/ 0 w 6092458"/>
              <a:gd name="connsiteY0" fmla="*/ 0 h 2308324"/>
              <a:gd name="connsiteX1" fmla="*/ 6092458 w 6092458"/>
              <a:gd name="connsiteY1" fmla="*/ 0 h 2308324"/>
              <a:gd name="connsiteX2" fmla="*/ 6049928 w 6092458"/>
              <a:gd name="connsiteY2" fmla="*/ 1115949 h 2308324"/>
              <a:gd name="connsiteX3" fmla="*/ 6092458 w 6092458"/>
              <a:gd name="connsiteY3" fmla="*/ 2308324 h 2308324"/>
              <a:gd name="connsiteX4" fmla="*/ 0 w 6092458"/>
              <a:gd name="connsiteY4" fmla="*/ 2308324 h 2308324"/>
              <a:gd name="connsiteX5" fmla="*/ 53165 w 6092458"/>
              <a:gd name="connsiteY5" fmla="*/ 1094683 h 2308324"/>
              <a:gd name="connsiteX6" fmla="*/ 0 w 6092458"/>
              <a:gd name="connsiteY6"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2458" h="2308324">
                <a:moveTo>
                  <a:pt x="0" y="0"/>
                </a:moveTo>
                <a:lnTo>
                  <a:pt x="6092458" y="0"/>
                </a:lnTo>
                <a:cubicBezTo>
                  <a:pt x="6088914" y="364894"/>
                  <a:pt x="6053472" y="751055"/>
                  <a:pt x="6049928" y="1115949"/>
                </a:cubicBezTo>
                <a:lnTo>
                  <a:pt x="6092458" y="2308324"/>
                </a:lnTo>
                <a:lnTo>
                  <a:pt x="0" y="2308324"/>
                </a:lnTo>
                <a:cubicBezTo>
                  <a:pt x="1" y="1900233"/>
                  <a:pt x="53164" y="1502774"/>
                  <a:pt x="53165" y="1094683"/>
                </a:cubicBezTo>
                <a:lnTo>
                  <a:pt x="0" y="0"/>
                </a:lnTo>
                <a:close/>
              </a:path>
            </a:pathLst>
          </a:custGeom>
          <a:solidFill>
            <a:schemeClr val="accent3">
              <a:lumMod val="40000"/>
              <a:lumOff val="60000"/>
            </a:schemeClr>
          </a:solidFill>
          <a:effectLst>
            <a:outerShdw blurRad="50800" dist="38100" dir="8100000" algn="tr" rotWithShape="0">
              <a:prstClr val="black">
                <a:alpha val="40000"/>
              </a:prstClr>
            </a:outerShdw>
          </a:effectLst>
        </p:spPr>
        <p:txBody>
          <a:bodyPr wrap="square" lIns="180000" tIns="72000" rIns="144000" bIns="72000" anchor="ctr">
            <a:noAutofit/>
          </a:bodyPr>
          <a:lstStyle/>
          <a:p>
            <a:pPr lvl="0">
              <a:lnSpc>
                <a:spcPct val="110000"/>
              </a:lnSpc>
              <a:spcAft>
                <a:spcPts val="600"/>
              </a:spcAft>
            </a:pPr>
            <a:r>
              <a:rPr lang="en-GB" sz="1200" i="1" spc="-10">
                <a:solidFill>
                  <a:prstClr val="black">
                    <a:lumMod val="85000"/>
                    <a:lumOff val="15000"/>
                  </a:prstClr>
                </a:solidFill>
                <a:latin typeface="Trebuchet MS" panose="020B0703020202090204" pitchFamily="34" charset="0"/>
              </a:rPr>
              <a:t>We can tune multiple parameters to make the update less computationally expensive and to converge faster: change learning rate (step size) for each update, compute gradients </a:t>
            </a:r>
            <a:r>
              <a:rPr lang="en-GB" sz="1200" i="1" spc="-10" err="1">
                <a:solidFill>
                  <a:prstClr val="black">
                    <a:lumMod val="85000"/>
                    <a:lumOff val="15000"/>
                  </a:prstClr>
                </a:solidFill>
                <a:latin typeface="Trebuchet MS" panose="020B0703020202090204" pitchFamily="34" charset="0"/>
              </a:rPr>
              <a:t>w.r.t.</a:t>
            </a:r>
            <a:r>
              <a:rPr lang="en-GB" sz="1200" i="1" spc="-10">
                <a:solidFill>
                  <a:prstClr val="black">
                    <a:lumMod val="85000"/>
                    <a:lumOff val="15000"/>
                  </a:prstClr>
                </a:solidFill>
                <a:latin typeface="Trebuchet MS" panose="020B0703020202090204" pitchFamily="34" charset="0"/>
              </a:rPr>
              <a:t> only 1 weight or 1 coordinate at each step, add a momentum term, etc.</a:t>
            </a:r>
          </a:p>
        </p:txBody>
      </p:sp>
      <p:sp>
        <p:nvSpPr>
          <p:cNvPr id="14" name="Rectangle 13">
            <a:extLst>
              <a:ext uri="{FF2B5EF4-FFF2-40B4-BE49-F238E27FC236}">
                <a16:creationId xmlns:a16="http://schemas.microsoft.com/office/drawing/2014/main" id="{49289BF2-104E-9343-AA0E-076AFCB0681E}"/>
              </a:ext>
            </a:extLst>
          </p:cNvPr>
          <p:cNvSpPr/>
          <p:nvPr/>
        </p:nvSpPr>
        <p:spPr>
          <a:xfrm>
            <a:off x="597495" y="3663171"/>
            <a:ext cx="6096000" cy="1329788"/>
          </a:xfrm>
          <a:prstGeom prst="rect">
            <a:avLst/>
          </a:prstGeom>
        </p:spPr>
        <p:txBody>
          <a:bodyPr>
            <a:spAutoFit/>
          </a:bodyPr>
          <a:lstStyle/>
          <a:p>
            <a:pPr marL="342900" lvl="0" indent="-342900">
              <a:lnSpc>
                <a:spcPct val="110000"/>
              </a:lnSpc>
              <a:spcAft>
                <a:spcPts val="600"/>
              </a:spcAft>
              <a:buFont typeface="+mj-lt"/>
              <a:buAutoNum type="arabicParenR"/>
            </a:pPr>
            <a:r>
              <a:rPr lang="en-GB" sz="1300">
                <a:solidFill>
                  <a:prstClr val="black"/>
                </a:solidFill>
                <a:latin typeface="Trebuchet MS" panose="020B0703020202090204" pitchFamily="34" charset="0"/>
              </a:rPr>
              <a:t>Starting from the last layer, we </a:t>
            </a:r>
            <a:r>
              <a:rPr lang="en-GB" sz="1300" b="1">
                <a:solidFill>
                  <a:prstClr val="black"/>
                </a:solidFill>
                <a:latin typeface="Trebuchet MS" panose="020B0703020202090204" pitchFamily="34" charset="0"/>
              </a:rPr>
              <a:t>compute the gradient </a:t>
            </a:r>
            <a:r>
              <a:rPr lang="en-GB" sz="1300">
                <a:solidFill>
                  <a:prstClr val="black"/>
                </a:solidFill>
                <a:latin typeface="Trebuchet MS" panose="020B0703020202090204" pitchFamily="34" charset="0"/>
              </a:rPr>
              <a:t>through all layers (i.e. </a:t>
            </a:r>
            <a:r>
              <a:rPr lang="en-GB" sz="1300" b="1">
                <a:solidFill>
                  <a:prstClr val="black"/>
                </a:solidFill>
                <a:latin typeface="Trebuchet MS" panose="020B0703020202090204" pitchFamily="34" charset="0"/>
              </a:rPr>
              <a:t>backwards</a:t>
            </a:r>
            <a:r>
              <a:rPr lang="en-GB" sz="1300">
                <a:solidFill>
                  <a:prstClr val="black"/>
                </a:solidFill>
                <a:latin typeface="Trebuchet MS" panose="020B0703020202090204" pitchFamily="34" charset="0"/>
              </a:rPr>
              <a:t>) using the </a:t>
            </a:r>
            <a:r>
              <a:rPr lang="en-GB" sz="1300" b="1">
                <a:solidFill>
                  <a:prstClr val="black"/>
                </a:solidFill>
                <a:latin typeface="Trebuchet MS" panose="020B0703020202090204" pitchFamily="34" charset="0"/>
              </a:rPr>
              <a:t>chain rule </a:t>
            </a:r>
            <a:r>
              <a:rPr lang="en-GB" sz="1300">
                <a:solidFill>
                  <a:prstClr val="black"/>
                </a:solidFill>
                <a:latin typeface="Trebuchet MS" panose="020B0703020202090204" pitchFamily="34" charset="0"/>
              </a:rPr>
              <a:t>(derivative of composed functions)</a:t>
            </a:r>
          </a:p>
          <a:p>
            <a:pPr marL="342900" lvl="0" indent="-342900">
              <a:lnSpc>
                <a:spcPct val="110000"/>
              </a:lnSpc>
              <a:spcAft>
                <a:spcPts val="600"/>
              </a:spcAft>
              <a:buFont typeface="+mj-lt"/>
              <a:buAutoNum type="arabicParenR"/>
            </a:pPr>
            <a:r>
              <a:rPr lang="en-GB" sz="1300">
                <a:solidFill>
                  <a:prstClr val="black"/>
                </a:solidFill>
                <a:latin typeface="Trebuchet MS" panose="020B0703020202090204" pitchFamily="34" charset="0"/>
              </a:rPr>
              <a:t>We then </a:t>
            </a:r>
            <a:r>
              <a:rPr lang="en-GB" sz="1300" b="1">
                <a:solidFill>
                  <a:prstClr val="black"/>
                </a:solidFill>
                <a:latin typeface="Trebuchet MS" panose="020B0703020202090204" pitchFamily="34" charset="0"/>
              </a:rPr>
              <a:t>move weights slightly </a:t>
            </a:r>
            <a:r>
              <a:rPr lang="en-GB" sz="1300">
                <a:solidFill>
                  <a:prstClr val="black"/>
                </a:solidFill>
                <a:latin typeface="Trebuchet MS" panose="020B0703020202090204" pitchFamily="34" charset="0"/>
              </a:rPr>
              <a:t>in the </a:t>
            </a:r>
            <a:r>
              <a:rPr lang="en-GB" sz="1300" b="1">
                <a:solidFill>
                  <a:prstClr val="black"/>
                </a:solidFill>
                <a:latin typeface="Trebuchet MS" panose="020B0703020202090204" pitchFamily="34" charset="0"/>
              </a:rPr>
              <a:t>direction given by the gradient</a:t>
            </a:r>
          </a:p>
          <a:p>
            <a:pPr marL="342900" lvl="0" indent="-342900">
              <a:lnSpc>
                <a:spcPct val="110000"/>
              </a:lnSpc>
              <a:spcAft>
                <a:spcPts val="600"/>
              </a:spcAft>
              <a:buFont typeface="+mj-lt"/>
              <a:buAutoNum type="arabicParenR"/>
            </a:pPr>
            <a:r>
              <a:rPr lang="en-GB" sz="1300">
                <a:solidFill>
                  <a:prstClr val="black"/>
                </a:solidFill>
                <a:latin typeface="Trebuchet MS" panose="020B0703020202090204" pitchFamily="34" charset="0"/>
              </a:rPr>
              <a:t>We </a:t>
            </a:r>
            <a:r>
              <a:rPr lang="en-GB" sz="1300" b="1">
                <a:solidFill>
                  <a:prstClr val="black"/>
                </a:solidFill>
                <a:latin typeface="Trebuchet MS" panose="020B0703020202090204" pitchFamily="34" charset="0"/>
              </a:rPr>
              <a:t>repeat this process </a:t>
            </a:r>
            <a:r>
              <a:rPr lang="en-GB" sz="1300">
                <a:solidFill>
                  <a:prstClr val="black"/>
                </a:solidFill>
                <a:latin typeface="Trebuchet MS" panose="020B0703020202090204" pitchFamily="34" charset="0"/>
              </a:rPr>
              <a:t>multiple times </a:t>
            </a:r>
            <a:r>
              <a:rPr lang="en-GB" sz="1300" b="1">
                <a:solidFill>
                  <a:prstClr val="black"/>
                </a:solidFill>
                <a:latin typeface="Trebuchet MS" panose="020B0703020202090204" pitchFamily="34" charset="0"/>
              </a:rPr>
              <a:t>until the loss converges </a:t>
            </a:r>
            <a:r>
              <a:rPr lang="en-GB" sz="1300">
                <a:solidFill>
                  <a:prstClr val="black"/>
                </a:solidFill>
                <a:latin typeface="Trebuchet MS" panose="020B0703020202090204" pitchFamily="34" charset="0"/>
              </a:rPr>
              <a:t>(i.e. stabilizes at a minimum value).</a:t>
            </a:r>
          </a:p>
        </p:txBody>
      </p:sp>
      <p:sp>
        <p:nvSpPr>
          <p:cNvPr id="15" name="ZoneTexte 14">
            <a:extLst>
              <a:ext uri="{FF2B5EF4-FFF2-40B4-BE49-F238E27FC236}">
                <a16:creationId xmlns:a16="http://schemas.microsoft.com/office/drawing/2014/main" id="{D2FE52F5-D9AC-3349-9D21-1CDC56BE0422}"/>
              </a:ext>
            </a:extLst>
          </p:cNvPr>
          <p:cNvSpPr txBox="1"/>
          <p:nvPr/>
        </p:nvSpPr>
        <p:spPr>
          <a:xfrm>
            <a:off x="7841013" y="5997134"/>
            <a:ext cx="3553062" cy="276999"/>
          </a:xfrm>
          <a:prstGeom prst="rect">
            <a:avLst/>
          </a:prstGeom>
          <a:noFill/>
        </p:spPr>
        <p:txBody>
          <a:bodyPr wrap="square" rtlCol="0">
            <a:spAutoFit/>
          </a:bodyPr>
          <a:lstStyle/>
          <a:p>
            <a:pPr algn="ctr"/>
            <a:r>
              <a:rPr lang="en-GB" sz="1200" u="sng">
                <a:latin typeface="Trebuchet MS" panose="020B0703020202090204" pitchFamily="34" charset="0"/>
                <a:cs typeface="Traditional Arabic" panose="020F0502020204030204" pitchFamily="34" charset="0"/>
              </a:rPr>
              <a:t>Gradient descent</a:t>
            </a:r>
          </a:p>
        </p:txBody>
      </p:sp>
      <p:sp>
        <p:nvSpPr>
          <p:cNvPr id="17" name="Rectangle 3">
            <a:extLst>
              <a:ext uri="{FF2B5EF4-FFF2-40B4-BE49-F238E27FC236}">
                <a16:creationId xmlns:a16="http://schemas.microsoft.com/office/drawing/2014/main" id="{8818E277-598F-1D41-ADDF-D55C1A492755}"/>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Image 3">
            <a:extLst>
              <a:ext uri="{FF2B5EF4-FFF2-40B4-BE49-F238E27FC236}">
                <a16:creationId xmlns:a16="http://schemas.microsoft.com/office/drawing/2014/main" id="{9F7AF4E6-31F6-E842-8EEB-FDFB106BD143}"/>
              </a:ext>
            </a:extLst>
          </p:cNvPr>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20858576">
            <a:off x="708332" y="1459735"/>
            <a:ext cx="540000" cy="540000"/>
          </a:xfrm>
          <a:prstGeom prst="rect">
            <a:avLst/>
          </a:prstGeom>
        </p:spPr>
      </p:pic>
      <p:pic>
        <p:nvPicPr>
          <p:cNvPr id="5" name="Image 4">
            <a:extLst>
              <a:ext uri="{FF2B5EF4-FFF2-40B4-BE49-F238E27FC236}">
                <a16:creationId xmlns:a16="http://schemas.microsoft.com/office/drawing/2014/main" id="{79A31256-CF65-9B42-B995-518430BA672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183438" y="3684192"/>
            <a:ext cx="4478262" cy="2269698"/>
          </a:xfrm>
          <a:prstGeom prst="rect">
            <a:avLst/>
          </a:prstGeom>
        </p:spPr>
      </p:pic>
    </p:spTree>
    <p:extLst>
      <p:ext uri="{BB962C8B-B14F-4D97-AF65-F5344CB8AC3E}">
        <p14:creationId xmlns:p14="http://schemas.microsoft.com/office/powerpoint/2010/main" val="3437615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96270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NEURAL NETWORKS IMPLEMENTATION WITH PYTHON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D93CB7EA-6E0D-FF48-A536-B1ABA5F248BC}"/>
              </a:ext>
            </a:extLst>
          </p:cNvPr>
          <p:cNvSpPr txBox="1"/>
          <p:nvPr/>
        </p:nvSpPr>
        <p:spPr>
          <a:xfrm>
            <a:off x="674166" y="1721144"/>
            <a:ext cx="6346609" cy="815608"/>
          </a:xfrm>
          <a:prstGeom prst="rect">
            <a:avLst/>
          </a:prstGeom>
          <a:noFill/>
        </p:spPr>
        <p:txBody>
          <a:bodyPr wrap="none" rtlCol="0">
            <a:spAutoFit/>
          </a:bodyPr>
          <a:lstStyle/>
          <a:p>
            <a:pPr marL="285750" indent="-285750">
              <a:spcAft>
                <a:spcPts val="300"/>
              </a:spcAft>
              <a:buFont typeface="Arial" panose="020B0604020202020204" pitchFamily="34" charset="0"/>
              <a:buChar char="•"/>
            </a:pPr>
            <a:r>
              <a:rPr lang="en-GB" sz="1350" b="1">
                <a:latin typeface="Trebuchet MS" panose="020B0703020202090204" pitchFamily="34" charset="0"/>
              </a:rPr>
              <a:t>Free and exhaustive libraries</a:t>
            </a:r>
            <a:r>
              <a:rPr lang="en-GB" sz="1350">
                <a:latin typeface="Trebuchet MS" panose="020B0703020202090204" pitchFamily="34" charset="0"/>
              </a:rPr>
              <a:t>, with a very active </a:t>
            </a:r>
            <a:r>
              <a:rPr lang="en-GB" sz="1350" b="1">
                <a:latin typeface="Trebuchet MS" panose="020B0703020202090204" pitchFamily="34" charset="0"/>
              </a:rPr>
              <a:t>community</a:t>
            </a:r>
          </a:p>
          <a:p>
            <a:pPr marL="285750" indent="-285750">
              <a:spcAft>
                <a:spcPts val="300"/>
              </a:spcAft>
              <a:buFont typeface="Arial" panose="020B0604020202020204" pitchFamily="34" charset="0"/>
              <a:buChar char="•"/>
            </a:pPr>
            <a:r>
              <a:rPr lang="en-GB" sz="1350">
                <a:latin typeface="Trebuchet MS" panose="020B0703020202090204" pitchFamily="34" charset="0"/>
              </a:rPr>
              <a:t>Language </a:t>
            </a:r>
            <a:r>
              <a:rPr lang="en-GB" sz="1350" b="1">
                <a:latin typeface="Trebuchet MS" panose="020B0703020202090204" pitchFamily="34" charset="0"/>
              </a:rPr>
              <a:t>flexibility</a:t>
            </a:r>
            <a:r>
              <a:rPr lang="en-GB" sz="1350">
                <a:latin typeface="Trebuchet MS" panose="020B0703020202090204" pitchFamily="34" charset="0"/>
              </a:rPr>
              <a:t> and </a:t>
            </a:r>
            <a:r>
              <a:rPr lang="en-GB" sz="1350" b="1">
                <a:latin typeface="Trebuchet MS" panose="020B0703020202090204" pitchFamily="34" charset="0"/>
              </a:rPr>
              <a:t>accessibility</a:t>
            </a:r>
            <a:r>
              <a:rPr lang="en-GB" sz="1350">
                <a:latin typeface="Trebuchet MS" panose="020B0703020202090204" pitchFamily="34" charset="0"/>
              </a:rPr>
              <a:t> (reducing time to code and debug)</a:t>
            </a:r>
          </a:p>
          <a:p>
            <a:pPr marL="285750" indent="-285750">
              <a:spcAft>
                <a:spcPts val="300"/>
              </a:spcAft>
              <a:buFont typeface="Arial" panose="020B0604020202020204" pitchFamily="34" charset="0"/>
              <a:buChar char="•"/>
            </a:pPr>
            <a:r>
              <a:rPr lang="en-GB" sz="1350" b="1">
                <a:latin typeface="Trebuchet MS" panose="020B0703020202090204" pitchFamily="34" charset="0"/>
              </a:rPr>
              <a:t>Seamless integration with C and C++</a:t>
            </a:r>
            <a:r>
              <a:rPr lang="en-GB" sz="1350">
                <a:latin typeface="Trebuchet MS" panose="020B0703020202090204" pitchFamily="34" charset="0"/>
              </a:rPr>
              <a:t> code modules</a:t>
            </a:r>
          </a:p>
        </p:txBody>
      </p:sp>
      <p:sp>
        <p:nvSpPr>
          <p:cNvPr id="6" name="ZoneTexte 5">
            <a:extLst>
              <a:ext uri="{FF2B5EF4-FFF2-40B4-BE49-F238E27FC236}">
                <a16:creationId xmlns:a16="http://schemas.microsoft.com/office/drawing/2014/main" id="{0982CF51-22B8-0B45-A313-61534C7E07F3}"/>
              </a:ext>
            </a:extLst>
          </p:cNvPr>
          <p:cNvSpPr txBox="1"/>
          <p:nvPr/>
        </p:nvSpPr>
        <p:spPr>
          <a:xfrm>
            <a:off x="658303" y="3027260"/>
            <a:ext cx="6847368" cy="1969770"/>
          </a:xfrm>
          <a:prstGeom prst="rect">
            <a:avLst/>
          </a:prstGeom>
          <a:noFill/>
        </p:spPr>
        <p:txBody>
          <a:bodyPr wrap="square" rtlCol="0">
            <a:spAutoFit/>
          </a:bodyPr>
          <a:lstStyle>
            <a:defPPr>
              <a:defRPr lang="fr-FR"/>
            </a:defPPr>
            <a:lvl1pPr marL="285750" indent="-285750">
              <a:buFont typeface="Arial" panose="020B0604020202020204" pitchFamily="34" charset="0"/>
              <a:buChar char="•"/>
              <a:defRPr sz="1600" b="1">
                <a:latin typeface="Trebuchet MS" panose="020B0703020202090204" pitchFamily="34" charset="0"/>
              </a:defRPr>
            </a:lvl1pPr>
          </a:lstStyle>
          <a:p>
            <a:pPr>
              <a:spcAft>
                <a:spcPts val="300"/>
              </a:spcAft>
            </a:pPr>
            <a:r>
              <a:rPr lang="en-GB" sz="1350"/>
              <a:t>TensorFlow</a:t>
            </a:r>
            <a:r>
              <a:rPr lang="en-GB" sz="1350" b="0"/>
              <a:t>: developed by Google, a flexible deep learning library, with implementations of most DL methods and algorithms</a:t>
            </a:r>
          </a:p>
          <a:p>
            <a:pPr>
              <a:spcAft>
                <a:spcPts val="300"/>
              </a:spcAft>
            </a:pPr>
            <a:r>
              <a:rPr lang="en-GB" sz="1350" err="1"/>
              <a:t>Keras</a:t>
            </a:r>
            <a:r>
              <a:rPr lang="en-GB" sz="1350" b="0"/>
              <a:t>: a simplified API on top of TensorFlow</a:t>
            </a:r>
          </a:p>
          <a:p>
            <a:pPr>
              <a:spcAft>
                <a:spcPts val="300"/>
              </a:spcAft>
            </a:pPr>
            <a:r>
              <a:rPr lang="en-GB" sz="1350" err="1"/>
              <a:t>PyTorch</a:t>
            </a:r>
            <a:r>
              <a:rPr lang="en-GB" sz="1350" b="0"/>
              <a:t>: the DL library developed by Facebook</a:t>
            </a:r>
          </a:p>
          <a:p>
            <a:pPr>
              <a:spcAft>
                <a:spcPts val="300"/>
              </a:spcAft>
            </a:pPr>
            <a:r>
              <a:rPr lang="en-GB" sz="1350" err="1"/>
              <a:t>Scikit</a:t>
            </a:r>
            <a:r>
              <a:rPr lang="en-GB" sz="1350"/>
              <a:t>-learn</a:t>
            </a:r>
            <a:r>
              <a:rPr lang="en-GB" sz="1350" b="0"/>
              <a:t>: the most famous machine learning library,</a:t>
            </a:r>
            <a:r>
              <a:rPr lang="en-GB" sz="1350"/>
              <a:t> </a:t>
            </a:r>
            <a:r>
              <a:rPr lang="en-GB" sz="1350" b="0"/>
              <a:t>but</a:t>
            </a:r>
            <a:r>
              <a:rPr lang="en-GB" sz="1350"/>
              <a:t> </a:t>
            </a:r>
            <a:r>
              <a:rPr lang="en-GB" sz="1350" b="0"/>
              <a:t>still useful in</a:t>
            </a:r>
            <a:r>
              <a:rPr lang="en-GB" sz="1350"/>
              <a:t> </a:t>
            </a:r>
            <a:r>
              <a:rPr lang="en-GB" sz="1350" b="0"/>
              <a:t>DL pipelines for some data pre-processing tasks</a:t>
            </a:r>
          </a:p>
          <a:p>
            <a:pPr>
              <a:spcAft>
                <a:spcPts val="300"/>
              </a:spcAft>
            </a:pPr>
            <a:r>
              <a:rPr lang="en-GB" sz="1350"/>
              <a:t>Spark </a:t>
            </a:r>
            <a:r>
              <a:rPr lang="en-GB" sz="1350" err="1"/>
              <a:t>MLlib</a:t>
            </a:r>
            <a:r>
              <a:rPr lang="en-GB" sz="1350" b="0"/>
              <a:t>: the Spark framework to scale machine learning / deep learning algorithms on distributed systems (computer clusters)</a:t>
            </a:r>
          </a:p>
        </p:txBody>
      </p:sp>
      <p:pic>
        <p:nvPicPr>
          <p:cNvPr id="12" name="Image 11">
            <a:extLst>
              <a:ext uri="{FF2B5EF4-FFF2-40B4-BE49-F238E27FC236}">
                <a16:creationId xmlns:a16="http://schemas.microsoft.com/office/drawing/2014/main" id="{AF35BB3A-ADAB-CD48-B045-91A267ED85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0581" y="4035615"/>
            <a:ext cx="853767" cy="1052268"/>
          </a:xfrm>
          <a:prstGeom prst="rect">
            <a:avLst/>
          </a:prstGeom>
        </p:spPr>
      </p:pic>
      <p:pic>
        <p:nvPicPr>
          <p:cNvPr id="13" name="Image 12">
            <a:extLst>
              <a:ext uri="{FF2B5EF4-FFF2-40B4-BE49-F238E27FC236}">
                <a16:creationId xmlns:a16="http://schemas.microsoft.com/office/drawing/2014/main" id="{C67EBD12-BB45-9C41-A05B-EC5CC1FB5D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49263" y="5074587"/>
            <a:ext cx="1393914" cy="623598"/>
          </a:xfrm>
          <a:prstGeom prst="rect">
            <a:avLst/>
          </a:prstGeom>
        </p:spPr>
      </p:pic>
      <p:pic>
        <p:nvPicPr>
          <p:cNvPr id="14" name="Image 13">
            <a:extLst>
              <a:ext uri="{FF2B5EF4-FFF2-40B4-BE49-F238E27FC236}">
                <a16:creationId xmlns:a16="http://schemas.microsoft.com/office/drawing/2014/main" id="{392829A5-0F65-2440-AF07-36B7A9AC31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3874" y="1249040"/>
            <a:ext cx="2377312" cy="475462"/>
          </a:xfrm>
          <a:prstGeom prst="rect">
            <a:avLst/>
          </a:prstGeom>
        </p:spPr>
      </p:pic>
      <p:pic>
        <p:nvPicPr>
          <p:cNvPr id="16" name="Image 15">
            <a:extLst>
              <a:ext uri="{FF2B5EF4-FFF2-40B4-BE49-F238E27FC236}">
                <a16:creationId xmlns:a16="http://schemas.microsoft.com/office/drawing/2014/main" id="{DE04E340-A134-3D47-B6EC-95E4286B51C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981897" y="1857702"/>
            <a:ext cx="2643125" cy="534096"/>
          </a:xfrm>
          <a:prstGeom prst="rect">
            <a:avLst/>
          </a:prstGeom>
        </p:spPr>
      </p:pic>
      <p:pic>
        <p:nvPicPr>
          <p:cNvPr id="17" name="Image 16">
            <a:extLst>
              <a:ext uri="{FF2B5EF4-FFF2-40B4-BE49-F238E27FC236}">
                <a16:creationId xmlns:a16="http://schemas.microsoft.com/office/drawing/2014/main" id="{32C64D1B-730C-C74B-9728-379471124A0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55684" y="2507037"/>
            <a:ext cx="1833405" cy="531688"/>
          </a:xfrm>
          <a:prstGeom prst="rect">
            <a:avLst/>
          </a:prstGeom>
        </p:spPr>
      </p:pic>
      <p:pic>
        <p:nvPicPr>
          <p:cNvPr id="21" name="Image 20" descr="Une image contenant dessin&#10;&#10;Description générée automatiquement">
            <a:extLst>
              <a:ext uri="{FF2B5EF4-FFF2-40B4-BE49-F238E27FC236}">
                <a16:creationId xmlns:a16="http://schemas.microsoft.com/office/drawing/2014/main" id="{F87E8C0B-86B0-7449-868C-A96BC881006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88136" y="3499055"/>
            <a:ext cx="2093050" cy="688681"/>
          </a:xfrm>
          <a:prstGeom prst="rect">
            <a:avLst/>
          </a:prstGeom>
        </p:spPr>
      </p:pic>
      <p:sp>
        <p:nvSpPr>
          <p:cNvPr id="23" name="Rectangle 22">
            <a:extLst>
              <a:ext uri="{FF2B5EF4-FFF2-40B4-BE49-F238E27FC236}">
                <a16:creationId xmlns:a16="http://schemas.microsoft.com/office/drawing/2014/main" id="{2BF5A8F4-3465-4E45-9DD9-2F8C0210BB6C}"/>
              </a:ext>
            </a:extLst>
          </p:cNvPr>
          <p:cNvSpPr/>
          <p:nvPr/>
        </p:nvSpPr>
        <p:spPr>
          <a:xfrm>
            <a:off x="525305" y="1342466"/>
            <a:ext cx="1342034" cy="323165"/>
          </a:xfrm>
          <a:prstGeom prst="rect">
            <a:avLst/>
          </a:prstGeom>
        </p:spPr>
        <p:txBody>
          <a:bodyPr wrap="none">
            <a:spAutoFit/>
          </a:bodyPr>
          <a:lstStyle/>
          <a:p>
            <a:r>
              <a:rPr lang="en-GB" sz="1500" b="1">
                <a:solidFill>
                  <a:srgbClr val="B99C45"/>
                </a:solidFill>
                <a:latin typeface="Trebuchet MS" panose="020B0703020202090204" pitchFamily="34" charset="0"/>
              </a:rPr>
              <a:t>Why Python?</a:t>
            </a:r>
          </a:p>
        </p:txBody>
      </p:sp>
      <p:sp>
        <p:nvSpPr>
          <p:cNvPr id="24" name="Rectangle 23">
            <a:extLst>
              <a:ext uri="{FF2B5EF4-FFF2-40B4-BE49-F238E27FC236}">
                <a16:creationId xmlns:a16="http://schemas.microsoft.com/office/drawing/2014/main" id="{CB6FAF51-89DC-7042-B5A2-E02AD95FD10C}"/>
              </a:ext>
            </a:extLst>
          </p:cNvPr>
          <p:cNvSpPr/>
          <p:nvPr/>
        </p:nvSpPr>
        <p:spPr>
          <a:xfrm>
            <a:off x="525305" y="2644802"/>
            <a:ext cx="1784848" cy="323165"/>
          </a:xfrm>
          <a:prstGeom prst="rect">
            <a:avLst/>
          </a:prstGeom>
        </p:spPr>
        <p:txBody>
          <a:bodyPr wrap="none">
            <a:spAutoFit/>
          </a:bodyPr>
          <a:lstStyle/>
          <a:p>
            <a:r>
              <a:rPr lang="en-GB" sz="1500" b="1">
                <a:solidFill>
                  <a:srgbClr val="B99C45"/>
                </a:solidFill>
                <a:latin typeface="Trebuchet MS" panose="020B0703020202090204" pitchFamily="34" charset="0"/>
              </a:rPr>
              <a:t>Main frameworks:</a:t>
            </a:r>
          </a:p>
        </p:txBody>
      </p:sp>
      <p:pic>
        <p:nvPicPr>
          <p:cNvPr id="8" name="Image 7">
            <a:extLst>
              <a:ext uri="{FF2B5EF4-FFF2-40B4-BE49-F238E27FC236}">
                <a16:creationId xmlns:a16="http://schemas.microsoft.com/office/drawing/2014/main" id="{427AE8DF-5310-4D45-B9CE-90FE60B4C8B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766669" y="5281560"/>
            <a:ext cx="1157661" cy="481451"/>
          </a:xfrm>
          <a:prstGeom prst="rect">
            <a:avLst/>
          </a:prstGeom>
        </p:spPr>
      </p:pic>
      <p:pic>
        <p:nvPicPr>
          <p:cNvPr id="9" name="Image 8">
            <a:extLst>
              <a:ext uri="{FF2B5EF4-FFF2-40B4-BE49-F238E27FC236}">
                <a16:creationId xmlns:a16="http://schemas.microsoft.com/office/drawing/2014/main" id="{7F5C3842-1743-FA42-BA10-4C597F5CCFD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533916" y="5993245"/>
            <a:ext cx="2625971" cy="377304"/>
          </a:xfrm>
          <a:prstGeom prst="rect">
            <a:avLst/>
          </a:prstGeom>
        </p:spPr>
      </p:pic>
      <p:pic>
        <p:nvPicPr>
          <p:cNvPr id="10" name="Image 9">
            <a:extLst>
              <a:ext uri="{FF2B5EF4-FFF2-40B4-BE49-F238E27FC236}">
                <a16:creationId xmlns:a16="http://schemas.microsoft.com/office/drawing/2014/main" id="{DBBA5DBF-FBC1-B04F-82F0-04985A9360A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812943" y="4445044"/>
            <a:ext cx="1363918" cy="471116"/>
          </a:xfrm>
          <a:prstGeom prst="rect">
            <a:avLst/>
          </a:prstGeom>
        </p:spPr>
      </p:pic>
      <p:sp>
        <p:nvSpPr>
          <p:cNvPr id="11" name="Rectangle 10">
            <a:extLst>
              <a:ext uri="{FF2B5EF4-FFF2-40B4-BE49-F238E27FC236}">
                <a16:creationId xmlns:a16="http://schemas.microsoft.com/office/drawing/2014/main" id="{43126CBA-1D5E-564B-B170-3315D9605DC1}"/>
              </a:ext>
            </a:extLst>
          </p:cNvPr>
          <p:cNvSpPr/>
          <p:nvPr/>
        </p:nvSpPr>
        <p:spPr>
          <a:xfrm>
            <a:off x="658303" y="5422575"/>
            <a:ext cx="6562304" cy="815608"/>
          </a:xfrm>
          <a:prstGeom prst="rect">
            <a:avLst/>
          </a:prstGeom>
          <a:noFill/>
        </p:spPr>
        <p:txBody>
          <a:bodyPr wrap="square" rtlCol="0">
            <a:spAutoFit/>
          </a:bodyPr>
          <a:lstStyle/>
          <a:p>
            <a:pPr marL="285750" indent="-285750">
              <a:spcAft>
                <a:spcPts val="300"/>
              </a:spcAft>
              <a:buFont typeface="Arial" panose="020B0604020202020204" pitchFamily="34" charset="0"/>
              <a:buChar char="•"/>
            </a:pPr>
            <a:r>
              <a:rPr lang="en-GB" sz="1350" b="1">
                <a:latin typeface="Trebuchet MS" panose="020B0703020202090204" pitchFamily="34" charset="0"/>
              </a:rPr>
              <a:t>Natural Language Processing (NLP)</a:t>
            </a:r>
            <a:r>
              <a:rPr lang="en-GB" sz="1350">
                <a:latin typeface="Trebuchet MS" panose="020B0703020202090204" pitchFamily="34" charset="0"/>
              </a:rPr>
              <a:t>: NLTK (text processing), </a:t>
            </a:r>
            <a:r>
              <a:rPr lang="en-GB" sz="1350" err="1">
                <a:latin typeface="Trebuchet MS" panose="020B0703020202090204" pitchFamily="34" charset="0"/>
              </a:rPr>
              <a:t>SpaCy</a:t>
            </a:r>
            <a:endParaRPr lang="en-GB" sz="1350">
              <a:latin typeface="Trebuchet MS" panose="020B0703020202090204" pitchFamily="34" charset="0"/>
            </a:endParaRPr>
          </a:p>
          <a:p>
            <a:pPr marL="285750" indent="-285750">
              <a:spcAft>
                <a:spcPts val="300"/>
              </a:spcAft>
              <a:buFont typeface="Arial" panose="020B0604020202020204" pitchFamily="34" charset="0"/>
              <a:buChar char="•"/>
            </a:pPr>
            <a:r>
              <a:rPr lang="en-GB" sz="1350" b="1">
                <a:latin typeface="Trebuchet MS" panose="020B0703020202090204" pitchFamily="34" charset="0"/>
              </a:rPr>
              <a:t>Computer Vision</a:t>
            </a:r>
            <a:r>
              <a:rPr lang="en-GB" sz="1350">
                <a:latin typeface="Trebuchet MS" panose="020B0703020202090204" pitchFamily="34" charset="0"/>
              </a:rPr>
              <a:t>: OpenCV, Raster Vision (satellite imagery)</a:t>
            </a:r>
          </a:p>
          <a:p>
            <a:pPr marL="285750" indent="-285750">
              <a:spcAft>
                <a:spcPts val="300"/>
              </a:spcAft>
              <a:buFont typeface="Arial" panose="020B0604020202020204" pitchFamily="34" charset="0"/>
              <a:buChar char="•"/>
            </a:pPr>
            <a:r>
              <a:rPr lang="en-GB" sz="1350" b="1" err="1">
                <a:latin typeface="Trebuchet MS" panose="020B0703020202090204" pitchFamily="34" charset="0"/>
              </a:rPr>
              <a:t>FastAI</a:t>
            </a:r>
            <a:r>
              <a:rPr lang="en-GB" sz="1350">
                <a:latin typeface="Trebuchet MS" panose="020B0703020202090204" pitchFamily="34" charset="0"/>
              </a:rPr>
              <a:t>: simplified API on top of </a:t>
            </a:r>
            <a:r>
              <a:rPr lang="en-GB" sz="1350" err="1">
                <a:latin typeface="Trebuchet MS" panose="020B0703020202090204" pitchFamily="34" charset="0"/>
              </a:rPr>
              <a:t>PyTorch</a:t>
            </a:r>
            <a:endParaRPr lang="en-GB" sz="1350">
              <a:latin typeface="Trebuchet MS" panose="020B0703020202090204" pitchFamily="34" charset="0"/>
            </a:endParaRPr>
          </a:p>
        </p:txBody>
      </p:sp>
      <p:sp>
        <p:nvSpPr>
          <p:cNvPr id="22" name="Rectangle 21">
            <a:extLst>
              <a:ext uri="{FF2B5EF4-FFF2-40B4-BE49-F238E27FC236}">
                <a16:creationId xmlns:a16="http://schemas.microsoft.com/office/drawing/2014/main" id="{655A6A17-ADD8-E546-9DC0-141EFB97264D}"/>
              </a:ext>
            </a:extLst>
          </p:cNvPr>
          <p:cNvSpPr/>
          <p:nvPr/>
        </p:nvSpPr>
        <p:spPr>
          <a:xfrm>
            <a:off x="525305" y="5067683"/>
            <a:ext cx="2066976" cy="323165"/>
          </a:xfrm>
          <a:prstGeom prst="rect">
            <a:avLst/>
          </a:prstGeom>
        </p:spPr>
        <p:txBody>
          <a:bodyPr wrap="none">
            <a:spAutoFit/>
          </a:bodyPr>
          <a:lstStyle/>
          <a:p>
            <a:r>
              <a:rPr lang="en-GB" sz="1500" b="1">
                <a:solidFill>
                  <a:srgbClr val="B99C45"/>
                </a:solidFill>
                <a:latin typeface="Trebuchet MS" panose="020B0703020202090204" pitchFamily="34" charset="0"/>
              </a:rPr>
              <a:t>Specialized libraries:</a:t>
            </a:r>
          </a:p>
        </p:txBody>
      </p:sp>
      <p:pic>
        <p:nvPicPr>
          <p:cNvPr id="18" name="Image 17">
            <a:extLst>
              <a:ext uri="{FF2B5EF4-FFF2-40B4-BE49-F238E27FC236}">
                <a16:creationId xmlns:a16="http://schemas.microsoft.com/office/drawing/2014/main" id="{3CB3B708-C91A-114B-BF96-73DD7466AA8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990575" y="2779519"/>
            <a:ext cx="1666100" cy="896505"/>
          </a:xfrm>
          <a:prstGeom prst="rect">
            <a:avLst/>
          </a:prstGeom>
        </p:spPr>
      </p:pic>
      <p:sp>
        <p:nvSpPr>
          <p:cNvPr id="26" name="Rectangle 3">
            <a:extLst>
              <a:ext uri="{FF2B5EF4-FFF2-40B4-BE49-F238E27FC236}">
                <a16:creationId xmlns:a16="http://schemas.microsoft.com/office/drawing/2014/main" id="{BED0FAA4-149C-EE48-9248-7E4F38E71DB4}"/>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816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Une image contenant objet, horloge&#10;&#10;Description générée automatiquement">
            <a:extLst>
              <a:ext uri="{FF2B5EF4-FFF2-40B4-BE49-F238E27FC236}">
                <a16:creationId xmlns:a16="http://schemas.microsoft.com/office/drawing/2014/main" id="{D1826B50-9A8B-DD47-AACE-A771409F39A2}"/>
              </a:ext>
            </a:extLst>
          </p:cNvPr>
          <p:cNvPicPr>
            <a:picLocks/>
          </p:cNvPicPr>
          <p:nvPr/>
        </p:nvPicPr>
        <p:blipFill>
          <a:blip r:embed="rId2" cstate="email">
            <a:extLst>
              <a:ext uri="{28A0092B-C50C-407E-A947-70E740481C1C}">
                <a14:useLocalDpi xmlns:a14="http://schemas.microsoft.com/office/drawing/2010/main"/>
              </a:ext>
            </a:extLst>
          </a:blip>
          <a:stretch>
            <a:fillRect/>
          </a:stretch>
        </p:blipFill>
        <p:spPr>
          <a:xfrm>
            <a:off x="5922846" y="5197638"/>
            <a:ext cx="2088000" cy="360000"/>
          </a:xfrm>
          <a:prstGeom prst="rect">
            <a:avLst/>
          </a:prstGeom>
        </p:spPr>
      </p:pic>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96270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EXAMPLE: HANDWRITTEN DIGITS RECOGNITION (MNIST)</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7EDC335-1453-D245-83EE-96DBB62B5085}"/>
              </a:ext>
            </a:extLst>
          </p:cNvPr>
          <p:cNvSpPr/>
          <p:nvPr/>
        </p:nvSpPr>
        <p:spPr>
          <a:xfrm>
            <a:off x="553383" y="1351593"/>
            <a:ext cx="7634178" cy="1371401"/>
          </a:xfrm>
          <a:prstGeom prst="rect">
            <a:avLst/>
          </a:prstGeom>
          <a:noFill/>
        </p:spPr>
        <p:txBody>
          <a:bodyPr wrap="square" rtlCol="0">
            <a:spAutoFit/>
          </a:bodyPr>
          <a:lstStyle/>
          <a:p>
            <a:pPr marL="285750" indent="-285750">
              <a:lnSpc>
                <a:spcPct val="110000"/>
              </a:lnSpc>
              <a:spcAft>
                <a:spcPts val="600"/>
              </a:spcAft>
              <a:buFont typeface="Arial" panose="020B0604020202020204" pitchFamily="34" charset="0"/>
              <a:buChar char="•"/>
            </a:pPr>
            <a:r>
              <a:rPr lang="en-AU" sz="1350">
                <a:latin typeface="Trebuchet MS" panose="020B0703020202090204" pitchFamily="34" charset="0"/>
              </a:rPr>
              <a:t>The MNIST dataset (</a:t>
            </a:r>
            <a:r>
              <a:rPr lang="en-AU" sz="1350">
                <a:latin typeface="Trebuchet MS" panose="020B0703020202090204" pitchFamily="34" charset="0"/>
                <a:hlinkClick r:id="rId3">
                  <a:extLst>
                    <a:ext uri="{A12FA001-AC4F-418D-AE19-62706E023703}">
                      <ahyp:hlinkClr xmlns:ahyp="http://schemas.microsoft.com/office/drawing/2018/hyperlinkcolor" val="tx"/>
                    </a:ext>
                  </a:extLst>
                </a:hlinkClick>
              </a:rPr>
              <a:t>link</a:t>
            </a:r>
            <a:r>
              <a:rPr lang="en-AU" sz="1350">
                <a:latin typeface="Trebuchet MS" panose="020B0703020202090204" pitchFamily="34" charset="0"/>
              </a:rPr>
              <a:t>) is a famous basic example of neural networks application</a:t>
            </a:r>
          </a:p>
          <a:p>
            <a:pPr marL="285750" indent="-285750">
              <a:lnSpc>
                <a:spcPct val="110000"/>
              </a:lnSpc>
              <a:spcAft>
                <a:spcPts val="600"/>
              </a:spcAft>
              <a:buFont typeface="Arial" panose="020B0604020202020204" pitchFamily="34" charset="0"/>
              <a:buChar char="•"/>
            </a:pPr>
            <a:r>
              <a:rPr lang="en-AU" sz="1350" spc="-20">
                <a:latin typeface="Trebuchet MS" panose="020B0703020202090204" pitchFamily="34" charset="0"/>
              </a:rPr>
              <a:t>It contains images of </a:t>
            </a:r>
            <a:r>
              <a:rPr lang="en-AU" sz="1350" b="1" spc="-20">
                <a:latin typeface="Trebuchet MS" panose="020B0703020202090204" pitchFamily="34" charset="0"/>
              </a:rPr>
              <a:t>handwritten digits </a:t>
            </a:r>
            <a:r>
              <a:rPr lang="en-AU" sz="1350" spc="-20">
                <a:latin typeface="Trebuchet MS" panose="020B0703020202090204" pitchFamily="34" charset="0"/>
              </a:rPr>
              <a:t>(60k for training, 10k for testing), labelled from 0 to 9</a:t>
            </a:r>
          </a:p>
          <a:p>
            <a:pPr marL="285750" indent="-285750">
              <a:lnSpc>
                <a:spcPct val="110000"/>
              </a:lnSpc>
              <a:spcAft>
                <a:spcPts val="600"/>
              </a:spcAft>
              <a:buFont typeface="Arial" panose="020B0604020202020204" pitchFamily="34" charset="0"/>
              <a:buChar char="•"/>
            </a:pPr>
            <a:r>
              <a:rPr lang="en-AU" sz="1350">
                <a:latin typeface="Trebuchet MS" panose="020B0703020202090204" pitchFamily="34" charset="0"/>
              </a:rPr>
              <a:t>A simple model we could use is: a flattening layer (to convert each image to a vector of numbers), 1 dense hidden layer with </a:t>
            </a:r>
            <a:r>
              <a:rPr lang="en-AU" sz="1350" err="1">
                <a:latin typeface="Trebuchet MS" panose="020B0703020202090204" pitchFamily="34" charset="0"/>
              </a:rPr>
              <a:t>ReLu</a:t>
            </a:r>
            <a:r>
              <a:rPr lang="en-AU" sz="1350">
                <a:latin typeface="Trebuchet MS" panose="020B0703020202090204" pitchFamily="34" charset="0"/>
              </a:rPr>
              <a:t> activation, and 1 dense output layer with 10 neurons and </a:t>
            </a:r>
            <a:r>
              <a:rPr lang="en-AU" sz="1350" err="1">
                <a:latin typeface="Trebuchet MS" panose="020B0703020202090204" pitchFamily="34" charset="0"/>
              </a:rPr>
              <a:t>softmax</a:t>
            </a:r>
            <a:r>
              <a:rPr lang="en-AU" sz="1350">
                <a:latin typeface="Trebuchet MS" panose="020B0703020202090204" pitchFamily="34" charset="0"/>
              </a:rPr>
              <a:t> activation, which </a:t>
            </a:r>
            <a:r>
              <a:rPr lang="en-AU" sz="1350" b="1">
                <a:latin typeface="Trebuchet MS" panose="020B0703020202090204" pitchFamily="34" charset="0"/>
              </a:rPr>
              <a:t>outputs the probability for each of the 10 classes</a:t>
            </a:r>
            <a:r>
              <a:rPr lang="en-AU" sz="1350">
                <a:latin typeface="Trebuchet MS" panose="020B0703020202090204" pitchFamily="34" charset="0"/>
              </a:rPr>
              <a:t>:</a:t>
            </a:r>
          </a:p>
        </p:txBody>
      </p:sp>
      <p:pic>
        <p:nvPicPr>
          <p:cNvPr id="6" name="Image 5">
            <a:extLst>
              <a:ext uri="{FF2B5EF4-FFF2-40B4-BE49-F238E27FC236}">
                <a16:creationId xmlns:a16="http://schemas.microsoft.com/office/drawing/2014/main" id="{2969E43D-FF8C-C048-8560-6B21C09F6D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97006" y="1328234"/>
            <a:ext cx="3041611" cy="1848521"/>
          </a:xfrm>
          <a:prstGeom prst="rect">
            <a:avLst/>
          </a:prstGeom>
        </p:spPr>
      </p:pic>
      <p:sp>
        <p:nvSpPr>
          <p:cNvPr id="7" name="ZoneTexte 6">
            <a:extLst>
              <a:ext uri="{FF2B5EF4-FFF2-40B4-BE49-F238E27FC236}">
                <a16:creationId xmlns:a16="http://schemas.microsoft.com/office/drawing/2014/main" id="{18EB44AA-BE78-BE49-B682-9093E5BD14A7}"/>
              </a:ext>
            </a:extLst>
          </p:cNvPr>
          <p:cNvSpPr txBox="1"/>
          <p:nvPr/>
        </p:nvSpPr>
        <p:spPr>
          <a:xfrm>
            <a:off x="8573615" y="3160032"/>
            <a:ext cx="3334567" cy="430887"/>
          </a:xfrm>
          <a:prstGeom prst="rect">
            <a:avLst/>
          </a:prstGeom>
          <a:noFill/>
        </p:spPr>
        <p:txBody>
          <a:bodyPr wrap="square" rtlCol="0">
            <a:spAutoFit/>
          </a:bodyPr>
          <a:lstStyle>
            <a:defPPr>
              <a:defRPr lang="fr-FR"/>
            </a:defPPr>
            <a:lvl1pPr algn="ctr">
              <a:defRPr sz="1200" u="sng">
                <a:latin typeface="Trebuchet MS" panose="020B0703020202090204" pitchFamily="34" charset="0"/>
                <a:cs typeface="Traditional Arabic" panose="020F0502020204030204" pitchFamily="34" charset="0"/>
              </a:defRPr>
            </a:lvl1pPr>
          </a:lstStyle>
          <a:p>
            <a:r>
              <a:rPr lang="en-GB" sz="1050"/>
              <a:t>Image sample –</a:t>
            </a:r>
          </a:p>
          <a:p>
            <a:r>
              <a:rPr lang="en-GB" sz="1050"/>
              <a:t>28x28 pixels each, 1 channel (</a:t>
            </a:r>
            <a:r>
              <a:rPr lang="en-GB" sz="1050" err="1"/>
              <a:t>gray</a:t>
            </a:r>
            <a:r>
              <a:rPr lang="en-GB" sz="1050"/>
              <a:t>)</a:t>
            </a:r>
          </a:p>
        </p:txBody>
      </p:sp>
      <p:pic>
        <p:nvPicPr>
          <p:cNvPr id="15" name="Picture 2" descr="page17image30051376">
            <a:extLst>
              <a:ext uri="{FF2B5EF4-FFF2-40B4-BE49-F238E27FC236}">
                <a16:creationId xmlns:a16="http://schemas.microsoft.com/office/drawing/2014/main" id="{36A1F5FE-DAF8-A240-A718-EE698F2D7D1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82503" y="2775544"/>
            <a:ext cx="4730022" cy="207792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7157F43-3F60-F146-B782-BD4B87348BFD}"/>
              </a:ext>
            </a:extLst>
          </p:cNvPr>
          <p:cNvSpPr/>
          <p:nvPr/>
        </p:nvSpPr>
        <p:spPr>
          <a:xfrm>
            <a:off x="595423" y="4952493"/>
            <a:ext cx="7718260" cy="1332929"/>
          </a:xfrm>
          <a:prstGeom prst="rect">
            <a:avLst/>
          </a:prstGeom>
          <a:noFill/>
        </p:spPr>
        <p:txBody>
          <a:bodyPr wrap="square" rtlCol="0">
            <a:spAutoFit/>
          </a:bodyPr>
          <a:lstStyle/>
          <a:p>
            <a:pPr marL="285750" indent="-285750">
              <a:lnSpc>
                <a:spcPct val="110000"/>
              </a:lnSpc>
              <a:spcAft>
                <a:spcPts val="900"/>
              </a:spcAft>
              <a:buFont typeface="Arial" panose="020B0604020202020204" pitchFamily="34" charset="0"/>
              <a:buChar char="•"/>
            </a:pPr>
            <a:r>
              <a:rPr lang="en-CA" sz="1350">
                <a:latin typeface="Trebuchet MS" panose="020B0703020202090204" pitchFamily="34" charset="0"/>
              </a:rPr>
              <a:t>This model relies on more than </a:t>
            </a:r>
            <a:r>
              <a:rPr lang="en-CA" sz="1350" b="1">
                <a:latin typeface="Trebuchet MS" panose="020B0703020202090204" pitchFamily="34" charset="0"/>
              </a:rPr>
              <a:t>100k parameters </a:t>
            </a:r>
            <a:r>
              <a:rPr lang="en-CA" sz="1350">
                <a:latin typeface="Trebuchet MS" panose="020B0703020202090204" pitchFamily="34" charset="0"/>
              </a:rPr>
              <a:t>(weights) which are updated using gradient descent, to minimize the loss function (negative loglikelihood :			 )</a:t>
            </a:r>
          </a:p>
          <a:p>
            <a:pPr marL="285750" indent="-285750">
              <a:lnSpc>
                <a:spcPct val="110000"/>
              </a:lnSpc>
              <a:spcAft>
                <a:spcPts val="600"/>
              </a:spcAft>
              <a:buFont typeface="Arial" panose="020B0604020202020204" pitchFamily="34" charset="0"/>
              <a:buChar char="•"/>
            </a:pPr>
            <a:r>
              <a:rPr lang="en-CA" sz="1350">
                <a:solidFill>
                  <a:prstClr val="black"/>
                </a:solidFill>
                <a:latin typeface="Trebuchet MS" panose="020B0703020202090204" pitchFamily="34" charset="0"/>
              </a:rPr>
              <a:t>For training, the gradient is computed using batches of 32 samples (up to the 60k samples), </a:t>
            </a:r>
            <a:r>
              <a:rPr lang="en-CA" sz="1350">
                <a:latin typeface="Trebuchet MS" panose="020B0703020202090204" pitchFamily="34" charset="0"/>
              </a:rPr>
              <a:t>and model performance is assessed using the 10k test samples. T</a:t>
            </a:r>
            <a:r>
              <a:rPr lang="en-CA" sz="1350">
                <a:solidFill>
                  <a:prstClr val="black"/>
                </a:solidFill>
                <a:latin typeface="Trebuchet MS" panose="020B0703020202090204" pitchFamily="34" charset="0"/>
              </a:rPr>
              <a:t>he whole data set is used 8 times – in the graph you can see </a:t>
            </a:r>
            <a:r>
              <a:rPr lang="en-CA" sz="1350" b="1">
                <a:solidFill>
                  <a:prstClr val="black"/>
                </a:solidFill>
                <a:latin typeface="Trebuchet MS" panose="020B0703020202090204" pitchFamily="34" charset="0"/>
              </a:rPr>
              <a:t>how the model learns and improves accuracy</a:t>
            </a:r>
            <a:r>
              <a:rPr lang="en-CA" sz="1350">
                <a:solidFill>
                  <a:prstClr val="black"/>
                </a:solidFill>
                <a:latin typeface="Trebuchet MS" panose="020B0703020202090204" pitchFamily="34" charset="0"/>
              </a:rPr>
              <a:t>.</a:t>
            </a:r>
            <a:endParaRPr lang="en-CA" sz="1350">
              <a:latin typeface="Trebuchet MS" panose="020B0703020202090204" pitchFamily="34" charset="0"/>
            </a:endParaRPr>
          </a:p>
        </p:txBody>
      </p:sp>
      <p:pic>
        <p:nvPicPr>
          <p:cNvPr id="16" name="Picture 2" descr="page18image30118784">
            <a:extLst>
              <a:ext uri="{FF2B5EF4-FFF2-40B4-BE49-F238E27FC236}">
                <a16:creationId xmlns:a16="http://schemas.microsoft.com/office/drawing/2014/main" id="{22596E09-DA11-9F43-8E54-655E8B55B7B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607516" y="3921402"/>
            <a:ext cx="3106469" cy="233396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
            <a:extLst>
              <a:ext uri="{FF2B5EF4-FFF2-40B4-BE49-F238E27FC236}">
                <a16:creationId xmlns:a16="http://schemas.microsoft.com/office/drawing/2014/main" id="{7E5B23ED-AC36-ED45-9560-AE1AD070D786}"/>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4275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E1FE57D-C340-964B-B37B-10B4FA2B2A7A}"/>
              </a:ext>
            </a:extLst>
          </p:cNvPr>
          <p:cNvSpPr/>
          <p:nvPr/>
        </p:nvSpPr>
        <p:spPr>
          <a:xfrm rot="5400000">
            <a:off x="-386319" y="386315"/>
            <a:ext cx="6868636" cy="6096002"/>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algn="ctr"/>
            <a:endParaRPr lang="fr-FR"/>
          </a:p>
        </p:txBody>
      </p:sp>
      <p:sp>
        <p:nvSpPr>
          <p:cNvPr id="3" name="ZoneTexte 2">
            <a:extLst>
              <a:ext uri="{FF2B5EF4-FFF2-40B4-BE49-F238E27FC236}">
                <a16:creationId xmlns:a16="http://schemas.microsoft.com/office/drawing/2014/main" id="{B975533A-9A5F-7040-8597-07F0AC32C851}"/>
              </a:ext>
            </a:extLst>
          </p:cNvPr>
          <p:cNvSpPr txBox="1"/>
          <p:nvPr/>
        </p:nvSpPr>
        <p:spPr>
          <a:xfrm>
            <a:off x="6379534" y="2000195"/>
            <a:ext cx="5582091" cy="1200329"/>
          </a:xfrm>
          <a:prstGeom prst="rect">
            <a:avLst/>
          </a:prstGeom>
          <a:noFill/>
        </p:spPr>
        <p:txBody>
          <a:bodyPr wrap="square" rtlCol="0">
            <a:spAutoFit/>
          </a:bodyPr>
          <a:lstStyle/>
          <a:p>
            <a:r>
              <a:rPr lang="fr-FR" sz="3600">
                <a:solidFill>
                  <a:schemeClr val="tx1">
                    <a:lumMod val="65000"/>
                    <a:lumOff val="35000"/>
                  </a:schemeClr>
                </a:solidFill>
                <a:latin typeface="Trebuchet MS" panose="020B0703020202090204" pitchFamily="34" charset="0"/>
                <a:cs typeface="Futura Medium" panose="020B0602020204020303" pitchFamily="34" charset="-79"/>
              </a:rPr>
              <a:t>CONVOLUTIONAL </a:t>
            </a:r>
          </a:p>
          <a:p>
            <a:r>
              <a:rPr lang="fr-FR" sz="3600">
                <a:solidFill>
                  <a:schemeClr val="tx1">
                    <a:lumMod val="65000"/>
                    <a:lumOff val="35000"/>
                  </a:schemeClr>
                </a:solidFill>
                <a:latin typeface="Trebuchet MS" panose="020B0703020202090204" pitchFamily="34" charset="0"/>
                <a:cs typeface="Futura Medium" panose="020B0602020204020303" pitchFamily="34" charset="-79"/>
              </a:rPr>
              <a:t>NEURAL NETWORKS (CNN)</a:t>
            </a:r>
          </a:p>
        </p:txBody>
      </p:sp>
      <p:cxnSp>
        <p:nvCxnSpPr>
          <p:cNvPr id="4" name="Connecteur droit 3">
            <a:extLst>
              <a:ext uri="{FF2B5EF4-FFF2-40B4-BE49-F238E27FC236}">
                <a16:creationId xmlns:a16="http://schemas.microsoft.com/office/drawing/2014/main" id="{B1B49513-3403-CF4C-B03B-130201C6F748}"/>
              </a:ext>
            </a:extLst>
          </p:cNvPr>
          <p:cNvCxnSpPr/>
          <p:nvPr/>
        </p:nvCxnSpPr>
        <p:spPr>
          <a:xfrm>
            <a:off x="6475230" y="3437179"/>
            <a:ext cx="1488558" cy="0"/>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FDB0F1-1B32-E649-9E5B-60C334BCC3A8}"/>
              </a:ext>
            </a:extLst>
          </p:cNvPr>
          <p:cNvSpPr/>
          <p:nvPr/>
        </p:nvSpPr>
        <p:spPr>
          <a:xfrm>
            <a:off x="6379535" y="3676259"/>
            <a:ext cx="1710725" cy="1015663"/>
          </a:xfrm>
          <a:prstGeom prst="rect">
            <a:avLst/>
          </a:prstGeom>
        </p:spPr>
        <p:txBody>
          <a:bodyPr wrap="none">
            <a:spAutoFit/>
          </a:bodyPr>
          <a:lstStyle/>
          <a:p>
            <a:r>
              <a:rPr lang="en-GB" sz="2000">
                <a:solidFill>
                  <a:schemeClr val="tx1">
                    <a:lumMod val="65000"/>
                    <a:lumOff val="35000"/>
                  </a:schemeClr>
                </a:solidFill>
                <a:latin typeface="Trebuchet MS" panose="020B0703020202090204" pitchFamily="34" charset="0"/>
                <a:cs typeface="Futura Medium" panose="020B0602020204020303" pitchFamily="34" charset="-79"/>
              </a:rPr>
              <a:t>Architecture</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Famous CNNs</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Examples</a:t>
            </a:r>
          </a:p>
        </p:txBody>
      </p:sp>
      <p:sp>
        <p:nvSpPr>
          <p:cNvPr id="7" name="Rectangle 3">
            <a:extLst>
              <a:ext uri="{FF2B5EF4-FFF2-40B4-BE49-F238E27FC236}">
                <a16:creationId xmlns:a16="http://schemas.microsoft.com/office/drawing/2014/main" id="{AA312CD3-181E-224F-8AD6-4FD915A57C84}"/>
              </a:ext>
            </a:extLst>
          </p:cNvPr>
          <p:cNvSpPr/>
          <p:nvPr/>
        </p:nvSpPr>
        <p:spPr>
          <a:xfrm rot="5400000">
            <a:off x="1648152" y="2310702"/>
            <a:ext cx="1837598" cy="1731484"/>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0000" tIns="180000" bIns="0" rtlCol="0" anchor="ctr">
            <a:scene3d>
              <a:camera prst="orthographicFront">
                <a:rot lat="0" lon="0" rev="5400000"/>
              </a:camera>
              <a:lightRig rig="threePt" dir="t"/>
            </a:scene3d>
          </a:bodyPr>
          <a:lstStyle/>
          <a:p>
            <a:pPr algn="ctr"/>
            <a:r>
              <a:rPr lang="fr-FR" sz="4800">
                <a:latin typeface="Trebuchet MS" panose="020B0703020202090204" pitchFamily="34" charset="0"/>
              </a:rPr>
              <a:t>3</a:t>
            </a:r>
          </a:p>
        </p:txBody>
      </p:sp>
    </p:spTree>
    <p:extLst>
      <p:ext uri="{BB962C8B-B14F-4D97-AF65-F5344CB8AC3E}">
        <p14:creationId xmlns:p14="http://schemas.microsoft.com/office/powerpoint/2010/main" val="999092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jeu&#10;&#10;Description générée automatiquement">
            <a:extLst>
              <a:ext uri="{FF2B5EF4-FFF2-40B4-BE49-F238E27FC236}">
                <a16:creationId xmlns:a16="http://schemas.microsoft.com/office/drawing/2014/main" id="{01E29180-A05E-154C-A5F1-E15DC521DB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56261" y="2125817"/>
            <a:ext cx="4174800" cy="3029406"/>
          </a:xfrm>
          <a:prstGeom prst="rect">
            <a:avLst/>
          </a:prstGeom>
        </p:spPr>
      </p:pic>
      <p:sp>
        <p:nvSpPr>
          <p:cNvPr id="2" name="ZoneTexte 1">
            <a:extLst>
              <a:ext uri="{FF2B5EF4-FFF2-40B4-BE49-F238E27FC236}">
                <a16:creationId xmlns:a16="http://schemas.microsoft.com/office/drawing/2014/main" id="{E1D2B890-E10A-F347-BB6C-922325262800}"/>
              </a:ext>
            </a:extLst>
          </p:cNvPr>
          <p:cNvSpPr txBox="1"/>
          <p:nvPr/>
        </p:nvSpPr>
        <p:spPr>
          <a:xfrm>
            <a:off x="1073889" y="254744"/>
            <a:ext cx="10795464" cy="954107"/>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CONVOLUTIONAL NEURAL NETWORKS (CNN): A SPARSE ARCHITECTURE FOR SPATIAL STRUCTURE RECOGNITION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68169EA1-37D2-504C-ADA9-0B6D5D68831F}"/>
              </a:ext>
            </a:extLst>
          </p:cNvPr>
          <p:cNvSpPr txBox="1"/>
          <p:nvPr/>
        </p:nvSpPr>
        <p:spPr>
          <a:xfrm>
            <a:off x="607447" y="2444114"/>
            <a:ext cx="6980344" cy="2377574"/>
          </a:xfrm>
          <a:prstGeom prst="rect">
            <a:avLst/>
          </a:prstGeom>
          <a:noFill/>
        </p:spPr>
        <p:txBody>
          <a:bodyPr wrap="square" rtlCol="0">
            <a:spAutoFit/>
          </a:bodyPr>
          <a:lstStyle/>
          <a:p>
            <a:pPr marL="171450" indent="-171450">
              <a:buFont typeface="Arial" panose="020B0604020202020204" pitchFamily="34" charset="0"/>
              <a:buChar char="•"/>
            </a:pPr>
            <a:r>
              <a:rPr lang="en-GB" sz="1350" spc="-10">
                <a:latin typeface="Trebuchet MS" panose="020B0703020202090204" pitchFamily="34" charset="0"/>
              </a:rPr>
              <a:t>CNNs tackle this problem by applying </a:t>
            </a:r>
            <a:r>
              <a:rPr lang="en-GB" sz="1350" b="1" spc="-10">
                <a:latin typeface="Trebuchet MS" panose="020B0703020202090204" pitchFamily="34" charset="0"/>
              </a:rPr>
              <a:t>convolutions</a:t>
            </a:r>
            <a:r>
              <a:rPr lang="en-GB" sz="1350" spc="-10">
                <a:latin typeface="Trebuchet MS" panose="020B0703020202090204" pitchFamily="34" charset="0"/>
              </a:rPr>
              <a:t> to the data grid. The idea is that a </a:t>
            </a:r>
            <a:r>
              <a:rPr lang="en-GB" sz="1350" b="1" spc="-10">
                <a:latin typeface="Trebuchet MS" panose="020B0703020202090204" pitchFamily="34" charset="0"/>
              </a:rPr>
              <a:t>“filter”</a:t>
            </a:r>
            <a:r>
              <a:rPr lang="en-GB" sz="1350" spc="-10">
                <a:latin typeface="Trebuchet MS" panose="020B0703020202090204" pitchFamily="34" charset="0"/>
              </a:rPr>
              <a:t>, or “kernel”</a:t>
            </a:r>
            <a:r>
              <a:rPr lang="en-GB" sz="1350" b="1" spc="-10">
                <a:latin typeface="Trebuchet MS" panose="020B0703020202090204" pitchFamily="34" charset="0"/>
              </a:rPr>
              <a:t> </a:t>
            </a:r>
            <a:r>
              <a:rPr lang="en-GB" sz="1350" spc="-10">
                <a:latin typeface="Trebuchet MS" panose="020B0703020202090204" pitchFamily="34" charset="0"/>
              </a:rPr>
              <a:t>(a small square matrix of numbers, for ex. of size 3x3) is </a:t>
            </a:r>
            <a:r>
              <a:rPr lang="en-GB" sz="1350" b="1" spc="-10">
                <a:latin typeface="Trebuchet MS" panose="020B0703020202090204" pitchFamily="34" charset="0"/>
              </a:rPr>
              <a:t>moved all along the image</a:t>
            </a:r>
            <a:r>
              <a:rPr lang="en-GB" sz="1350" spc="-10">
                <a:latin typeface="Trebuchet MS" panose="020B0703020202090204" pitchFamily="34" charset="0"/>
              </a:rPr>
              <a:t>, and applies each time some computations to the area it covers.</a:t>
            </a:r>
          </a:p>
          <a:p>
            <a:pPr marL="171450" indent="-171450">
              <a:buFont typeface="Arial" panose="020B0604020202020204" pitchFamily="34" charset="0"/>
              <a:buChar char="•"/>
            </a:pPr>
            <a:endParaRPr lang="en-GB" sz="1350">
              <a:latin typeface="Trebuchet MS" panose="020B0703020202090204" pitchFamily="34" charset="0"/>
            </a:endParaRPr>
          </a:p>
          <a:p>
            <a:pPr marL="171450" indent="-171450">
              <a:buFont typeface="Arial" panose="020B0604020202020204" pitchFamily="34" charset="0"/>
              <a:buChar char="•"/>
            </a:pPr>
            <a:r>
              <a:rPr lang="en-GB" sz="1350">
                <a:latin typeface="Trebuchet MS" panose="020B0703020202090204" pitchFamily="34" charset="0"/>
              </a:rPr>
              <a:t>Depending on the filter, the output represents a special feature of the image - for example, a filter can apply weights such that it keeps only the pixel values corresponding to horizontal lines.</a:t>
            </a:r>
          </a:p>
          <a:p>
            <a:pPr marL="171450" indent="-171450">
              <a:buFont typeface="Arial" panose="020B0604020202020204" pitchFamily="34" charset="0"/>
              <a:buChar char="•"/>
            </a:pPr>
            <a:endParaRPr lang="en-GB" sz="1350">
              <a:latin typeface="Trebuchet MS" panose="020B0703020202090204" pitchFamily="34" charset="0"/>
            </a:endParaRPr>
          </a:p>
          <a:p>
            <a:pPr marL="171450" indent="-171450">
              <a:buFont typeface="Arial" panose="020B0604020202020204" pitchFamily="34" charset="0"/>
              <a:buChar char="•"/>
            </a:pPr>
            <a:r>
              <a:rPr lang="en-GB" sz="1350">
                <a:latin typeface="Trebuchet MS" panose="020B0703020202090204" pitchFamily="34" charset="0"/>
              </a:rPr>
              <a:t>With different filters you can detect different “low-level” features (points, corners…), and when you put </a:t>
            </a:r>
            <a:r>
              <a:rPr lang="en-GB" sz="1350" b="1">
                <a:latin typeface="Trebuchet MS" panose="020B0703020202090204" pitchFamily="34" charset="0"/>
              </a:rPr>
              <a:t>several</a:t>
            </a:r>
            <a:r>
              <a:rPr lang="en-GB" sz="1350">
                <a:latin typeface="Trebuchet MS" panose="020B0703020202090204" pitchFamily="34" charset="0"/>
              </a:rPr>
              <a:t> </a:t>
            </a:r>
            <a:r>
              <a:rPr lang="en-GB" sz="1350" b="1">
                <a:latin typeface="Trebuchet MS" panose="020B0703020202090204" pitchFamily="34" charset="0"/>
              </a:rPr>
              <a:t>convolutional layers successively</a:t>
            </a:r>
            <a:r>
              <a:rPr lang="en-GB" sz="1350">
                <a:latin typeface="Trebuchet MS" panose="020B0703020202090204" pitchFamily="34" charset="0"/>
              </a:rPr>
              <a:t>, in a </a:t>
            </a:r>
            <a:r>
              <a:rPr lang="en-GB" sz="1350" b="1">
                <a:latin typeface="Trebuchet MS" panose="020B0703020202090204" pitchFamily="34" charset="0"/>
              </a:rPr>
              <a:t>deep network</a:t>
            </a:r>
            <a:r>
              <a:rPr lang="en-GB" sz="1350">
                <a:latin typeface="Trebuchet MS" panose="020B0703020202090204" pitchFamily="34" charset="0"/>
              </a:rPr>
              <a:t>, you end up detecting more complex (“high-level”), combined features.</a:t>
            </a:r>
          </a:p>
        </p:txBody>
      </p:sp>
      <p:pic>
        <p:nvPicPr>
          <p:cNvPr id="11" name="Image 10">
            <a:extLst>
              <a:ext uri="{FF2B5EF4-FFF2-40B4-BE49-F238E27FC236}">
                <a16:creationId xmlns:a16="http://schemas.microsoft.com/office/drawing/2014/main" id="{82F0F468-6609-2D4C-B53E-29CEDC944ED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96270" y="4892821"/>
            <a:ext cx="2555207" cy="1608229"/>
          </a:xfrm>
          <a:prstGeom prst="rect">
            <a:avLst/>
          </a:prstGeom>
        </p:spPr>
      </p:pic>
      <p:sp>
        <p:nvSpPr>
          <p:cNvPr id="15" name="Rectangle 3">
            <a:extLst>
              <a:ext uri="{FF2B5EF4-FFF2-40B4-BE49-F238E27FC236}">
                <a16:creationId xmlns:a16="http://schemas.microsoft.com/office/drawing/2014/main" id="{B4EFB2EC-F27F-9040-9BC2-3B0648C2A506}"/>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ZoneTexte 15">
            <a:extLst>
              <a:ext uri="{FF2B5EF4-FFF2-40B4-BE49-F238E27FC236}">
                <a16:creationId xmlns:a16="http://schemas.microsoft.com/office/drawing/2014/main" id="{6BB19356-7268-2542-A6F9-ADC8225C8B16}"/>
              </a:ext>
            </a:extLst>
          </p:cNvPr>
          <p:cNvSpPr txBox="1"/>
          <p:nvPr/>
        </p:nvSpPr>
        <p:spPr>
          <a:xfrm>
            <a:off x="628877" y="1524796"/>
            <a:ext cx="10809802" cy="591575"/>
          </a:xfrm>
          <a:prstGeom prst="rect">
            <a:avLst/>
          </a:prstGeom>
          <a:solidFill>
            <a:schemeClr val="accent3">
              <a:lumMod val="40000"/>
              <a:lumOff val="60000"/>
            </a:schemeClr>
          </a:solidFill>
        </p:spPr>
        <p:txBody>
          <a:bodyPr wrap="square" lIns="90000" rtlCol="0" anchor="ctr">
            <a:noAutofit/>
          </a:bodyPr>
          <a:lstStyle/>
          <a:p>
            <a:pPr marL="684000"/>
            <a:r>
              <a:rPr lang="en-GB" sz="1350">
                <a:solidFill>
                  <a:schemeClr val="bg2">
                    <a:lumMod val="10000"/>
                  </a:schemeClr>
                </a:solidFill>
                <a:latin typeface="Trebuchet MS" panose="020B0703020202090204" pitchFamily="34" charset="0"/>
              </a:rPr>
              <a:t>A problem with the MLP (or “feed-forward”, “dense” network) is that it doesn’t take into account the </a:t>
            </a:r>
            <a:r>
              <a:rPr lang="en-GB" sz="1350" b="1">
                <a:solidFill>
                  <a:srgbClr val="B99C45"/>
                </a:solidFill>
                <a:latin typeface="Trebuchet MS" panose="020B0703020202090204" pitchFamily="34" charset="0"/>
              </a:rPr>
              <a:t>spatial organization </a:t>
            </a:r>
            <a:r>
              <a:rPr lang="en-GB" sz="1350">
                <a:solidFill>
                  <a:schemeClr val="bg2">
                    <a:lumMod val="10000"/>
                  </a:schemeClr>
                </a:solidFill>
                <a:latin typeface="Trebuchet MS" panose="020B0703020202090204" pitchFamily="34" charset="0"/>
              </a:rPr>
              <a:t>of data – e.g. if pixels values are permuted, the output remains the same, while the image is actually very different.</a:t>
            </a:r>
          </a:p>
        </p:txBody>
      </p:sp>
      <p:pic>
        <p:nvPicPr>
          <p:cNvPr id="6" name="Image 5">
            <a:extLst>
              <a:ext uri="{FF2B5EF4-FFF2-40B4-BE49-F238E27FC236}">
                <a16:creationId xmlns:a16="http://schemas.microsoft.com/office/drawing/2014/main" id="{A2CA0FA3-3149-9246-AA34-531D07C72AC5}"/>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21108089">
            <a:off x="683717" y="1520186"/>
            <a:ext cx="540000" cy="540000"/>
          </a:xfrm>
          <a:prstGeom prst="rect">
            <a:avLst/>
          </a:prstGeom>
        </p:spPr>
      </p:pic>
      <p:sp>
        <p:nvSpPr>
          <p:cNvPr id="18" name="Rectangle 5">
            <a:extLst>
              <a:ext uri="{FF2B5EF4-FFF2-40B4-BE49-F238E27FC236}">
                <a16:creationId xmlns:a16="http://schemas.microsoft.com/office/drawing/2014/main" id="{44B08F5E-85CC-194E-BBD3-F84C7D5AFCC8}"/>
              </a:ext>
            </a:extLst>
          </p:cNvPr>
          <p:cNvSpPr/>
          <p:nvPr/>
        </p:nvSpPr>
        <p:spPr>
          <a:xfrm>
            <a:off x="774341" y="5150496"/>
            <a:ext cx="6740921" cy="1006508"/>
          </a:xfrm>
          <a:custGeom>
            <a:avLst/>
            <a:gdLst>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0 w 6740921"/>
              <a:gd name="connsiteY4" fmla="*/ 0 h 1006508"/>
              <a:gd name="connsiteX0" fmla="*/ 57 w 6740978"/>
              <a:gd name="connsiteY0" fmla="*/ 0 h 1006508"/>
              <a:gd name="connsiteX1" fmla="*/ 6740978 w 6740978"/>
              <a:gd name="connsiteY1" fmla="*/ 0 h 1006508"/>
              <a:gd name="connsiteX2" fmla="*/ 6740978 w 6740978"/>
              <a:gd name="connsiteY2" fmla="*/ 1006508 h 1006508"/>
              <a:gd name="connsiteX3" fmla="*/ 57 w 6740978"/>
              <a:gd name="connsiteY3" fmla="*/ 1006508 h 1006508"/>
              <a:gd name="connsiteX4" fmla="*/ 66544 w 6740978"/>
              <a:gd name="connsiteY4" fmla="*/ 514580 h 1006508"/>
              <a:gd name="connsiteX5" fmla="*/ 57 w 6740978"/>
              <a:gd name="connsiteY5" fmla="*/ 0 h 1006508"/>
              <a:gd name="connsiteX0" fmla="*/ 42 w 6740963"/>
              <a:gd name="connsiteY0" fmla="*/ 0 h 1006508"/>
              <a:gd name="connsiteX1" fmla="*/ 6740963 w 6740963"/>
              <a:gd name="connsiteY1" fmla="*/ 0 h 1006508"/>
              <a:gd name="connsiteX2" fmla="*/ 6740963 w 6740963"/>
              <a:gd name="connsiteY2" fmla="*/ 1006508 h 1006508"/>
              <a:gd name="connsiteX3" fmla="*/ 42 w 6740963"/>
              <a:gd name="connsiteY3" fmla="*/ 1006508 h 1006508"/>
              <a:gd name="connsiteX4" fmla="*/ 94238 w 6740963"/>
              <a:gd name="connsiteY4" fmla="*/ 505343 h 1006508"/>
              <a:gd name="connsiteX5" fmla="*/ 42 w 6740963"/>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0921" h="1006508">
                <a:moveTo>
                  <a:pt x="0" y="0"/>
                </a:moveTo>
                <a:lnTo>
                  <a:pt x="6740921" y="0"/>
                </a:lnTo>
                <a:lnTo>
                  <a:pt x="6740921" y="1006508"/>
                </a:lnTo>
                <a:lnTo>
                  <a:pt x="0" y="1006508"/>
                </a:lnTo>
                <a:lnTo>
                  <a:pt x="94196" y="505343"/>
                </a:lnTo>
                <a:lnTo>
                  <a:pt x="0" y="0"/>
                </a:lnTo>
                <a:close/>
              </a:path>
            </a:pathLst>
          </a:custGeom>
          <a:solidFill>
            <a:schemeClr val="accent3">
              <a:lumMod val="40000"/>
              <a:lumOff val="60000"/>
            </a:schemeClr>
          </a:solidFill>
          <a:effectLst>
            <a:outerShdw blurRad="50800" dist="38100" dir="8100000" algn="tr" rotWithShape="0">
              <a:prstClr val="black">
                <a:alpha val="40000"/>
              </a:prstClr>
            </a:outerShdw>
          </a:effectLst>
        </p:spPr>
        <p:txBody>
          <a:bodyPr wrap="square" lIns="251999" tIns="72000" rIns="108000" bIns="72000" anchor="ctr">
            <a:noAutofit/>
          </a:bodyPr>
          <a:lstStyle/>
          <a:p>
            <a:r>
              <a:rPr lang="en-GB" sz="1250" i="1">
                <a:latin typeface="Trebuchet MS" panose="020B0703020202090204" pitchFamily="34" charset="0"/>
              </a:rPr>
              <a:t>Thanks to </a:t>
            </a:r>
            <a:r>
              <a:rPr lang="en-GB" sz="1250" b="1" i="1">
                <a:latin typeface="Trebuchet MS" panose="020B0703020202090204" pitchFamily="34" charset="0"/>
              </a:rPr>
              <a:t>backpropagation</a:t>
            </a:r>
            <a:r>
              <a:rPr lang="en-GB" sz="1250" i="1">
                <a:latin typeface="Trebuchet MS" panose="020B0703020202090204" pitchFamily="34" charset="0"/>
              </a:rPr>
              <a:t>, your network can </a:t>
            </a:r>
            <a:r>
              <a:rPr lang="en-GB" sz="1250" b="1" i="1">
                <a:solidFill>
                  <a:srgbClr val="B99C45"/>
                </a:solidFill>
                <a:latin typeface="Trebuchet MS" panose="020B0703020202090204" pitchFamily="34" charset="0"/>
              </a:rPr>
              <a:t>learn the filter weights that reveal the most relevant features for your problem</a:t>
            </a:r>
            <a:r>
              <a:rPr lang="en-GB" sz="1250" i="1">
                <a:latin typeface="Trebuchet MS" panose="020B0703020202090204" pitchFamily="34" charset="0"/>
              </a:rPr>
              <a:t>. For example, if your goal is to detect panels for an autonomous vehicle, you feed your model with labelled images, and </a:t>
            </a:r>
            <a:r>
              <a:rPr lang="en-GB" sz="1250" b="1" i="1">
                <a:latin typeface="Trebuchet MS" panose="020B0703020202090204" pitchFamily="34" charset="0"/>
              </a:rPr>
              <a:t>by minimizing the prediction error it learns how to detect circles and rectangles </a:t>
            </a:r>
            <a:r>
              <a:rPr lang="en-GB" sz="1250" i="1">
                <a:latin typeface="Trebuchet MS" panose="020B0703020202090204" pitchFamily="34" charset="0"/>
              </a:rPr>
              <a:t>!</a:t>
            </a:r>
          </a:p>
        </p:txBody>
      </p:sp>
      <p:sp>
        <p:nvSpPr>
          <p:cNvPr id="21" name="Triangle 20">
            <a:extLst>
              <a:ext uri="{FF2B5EF4-FFF2-40B4-BE49-F238E27FC236}">
                <a16:creationId xmlns:a16="http://schemas.microsoft.com/office/drawing/2014/main" id="{AF761816-B384-4344-9374-63FBAAD951D6}"/>
              </a:ext>
            </a:extLst>
          </p:cNvPr>
          <p:cNvSpPr/>
          <p:nvPr/>
        </p:nvSpPr>
        <p:spPr>
          <a:xfrm rot="5400000">
            <a:off x="165404" y="5599904"/>
            <a:ext cx="1008000" cy="144000"/>
          </a:xfrm>
          <a:prstGeom prst="triangl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Tree>
    <p:extLst>
      <p:ext uri="{BB962C8B-B14F-4D97-AF65-F5344CB8AC3E}">
        <p14:creationId xmlns:p14="http://schemas.microsoft.com/office/powerpoint/2010/main" val="2166827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254744"/>
            <a:ext cx="10795464" cy="954107"/>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CONVOLUTIONAL NEURAL NETWORKS (CNN): A SPARSE ARCHITECTURE FOR SPATIAL STRUCTURE RECOGNITION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68169EA1-37D2-504C-ADA9-0B6D5D68831F}"/>
              </a:ext>
            </a:extLst>
          </p:cNvPr>
          <p:cNvSpPr txBox="1"/>
          <p:nvPr/>
        </p:nvSpPr>
        <p:spPr>
          <a:xfrm>
            <a:off x="559089" y="1477165"/>
            <a:ext cx="7147989" cy="2008242"/>
          </a:xfrm>
          <a:prstGeom prst="rect">
            <a:avLst/>
          </a:prstGeom>
          <a:noFill/>
        </p:spPr>
        <p:txBody>
          <a:bodyPr wrap="square" rtlCol="0">
            <a:spAutoFit/>
          </a:bodyPr>
          <a:lstStyle/>
          <a:p>
            <a:pPr>
              <a:spcAft>
                <a:spcPts val="1200"/>
              </a:spcAft>
            </a:pPr>
            <a:r>
              <a:rPr lang="en-US" sz="1350">
                <a:latin typeface="Trebuchet MS" panose="020B0703020202090204" pitchFamily="34" charset="0"/>
              </a:rPr>
              <a:t>You can adapt many </a:t>
            </a:r>
            <a:r>
              <a:rPr lang="en-US" sz="1350" b="1">
                <a:solidFill>
                  <a:srgbClr val="B99C45"/>
                </a:solidFill>
                <a:latin typeface="Trebuchet MS" panose="020B0703020202090204" pitchFamily="34" charset="0"/>
              </a:rPr>
              <a:t>parameters</a:t>
            </a:r>
            <a:r>
              <a:rPr lang="en-US" sz="1350">
                <a:latin typeface="Trebuchet MS" panose="020B0703020202090204" pitchFamily="34" charset="0"/>
              </a:rPr>
              <a:t> to make sure the network performs well:</a:t>
            </a:r>
          </a:p>
          <a:p>
            <a:pPr marL="285750" indent="-285750">
              <a:spcAft>
                <a:spcPts val="1200"/>
              </a:spcAft>
              <a:buFont typeface="Arial" panose="020B0604020202020204" pitchFamily="34" charset="0"/>
              <a:buChar char="•"/>
            </a:pPr>
            <a:r>
              <a:rPr lang="en-US" sz="1350" b="1" i="1">
                <a:latin typeface="Trebuchet MS" panose="020B0703020202090204" pitchFamily="34" charset="0"/>
              </a:rPr>
              <a:t>Kernel size and stride</a:t>
            </a:r>
            <a:r>
              <a:rPr lang="en-US" sz="1350">
                <a:latin typeface="Trebuchet MS" panose="020B0703020202090204" pitchFamily="34" charset="0"/>
              </a:rPr>
              <a:t>: you can adjust the size and ‘speed’ at which the filter moves.</a:t>
            </a:r>
          </a:p>
          <a:p>
            <a:pPr marL="285750" indent="-285750">
              <a:spcAft>
                <a:spcPts val="1200"/>
              </a:spcAft>
              <a:buFont typeface="Arial" panose="020B0604020202020204" pitchFamily="34" charset="0"/>
              <a:buChar char="•"/>
            </a:pPr>
            <a:r>
              <a:rPr lang="en-US" sz="1350" b="1" i="1">
                <a:latin typeface="Trebuchet MS" panose="020B0703020202090204" pitchFamily="34" charset="0"/>
              </a:rPr>
              <a:t>Pooling</a:t>
            </a:r>
            <a:r>
              <a:rPr lang="en-US" sz="1350">
                <a:latin typeface="Trebuchet MS" panose="020B0703020202090204" pitchFamily="34" charset="0"/>
              </a:rPr>
              <a:t>: after scanning an image, you can average results 2 by 2 (2x2 </a:t>
            </a:r>
            <a:r>
              <a:rPr lang="en-US" sz="1350" err="1">
                <a:latin typeface="Trebuchet MS" panose="020B0703020202090204" pitchFamily="34" charset="0"/>
              </a:rPr>
              <a:t>AvgPooling</a:t>
            </a:r>
            <a:r>
              <a:rPr lang="en-US" sz="1350">
                <a:latin typeface="Trebuchet MS" panose="020B0703020202090204" pitchFamily="34" charset="0"/>
              </a:rPr>
              <a:t>), or you can keep only the maximum values (</a:t>
            </a:r>
            <a:r>
              <a:rPr lang="en-US" sz="1350" err="1">
                <a:latin typeface="Trebuchet MS" panose="020B0703020202090204" pitchFamily="34" charset="0"/>
              </a:rPr>
              <a:t>MaxPooling</a:t>
            </a:r>
            <a:r>
              <a:rPr lang="en-US" sz="1350">
                <a:latin typeface="Trebuchet MS" panose="020B0703020202090204" pitchFamily="34" charset="0"/>
              </a:rPr>
              <a:t>), in order to reveal only the most important features (and resize the output by the way).</a:t>
            </a:r>
          </a:p>
          <a:p>
            <a:pPr marL="285750" indent="-285750">
              <a:spcAft>
                <a:spcPts val="1200"/>
              </a:spcAft>
              <a:buFont typeface="Arial" panose="020B0604020202020204" pitchFamily="34" charset="0"/>
              <a:buChar char="•"/>
            </a:pPr>
            <a:r>
              <a:rPr lang="en-US" sz="1350" b="1" i="1">
                <a:latin typeface="Trebuchet MS" panose="020B0703020202090204" pitchFamily="34" charset="0"/>
              </a:rPr>
              <a:t>Dropout</a:t>
            </a:r>
            <a:r>
              <a:rPr lang="en-US" sz="1350">
                <a:latin typeface="Trebuchet MS" panose="020B0703020202090204" pitchFamily="34" charset="0"/>
              </a:rPr>
              <a:t>: random killing of some neurons throughout the network, in order to add randomness and </a:t>
            </a:r>
            <a:r>
              <a:rPr lang="en-US" sz="1350" b="1">
                <a:latin typeface="Trebuchet MS" panose="020B0703020202090204" pitchFamily="34" charset="0"/>
              </a:rPr>
              <a:t>avoid “overfitting” </a:t>
            </a:r>
            <a:r>
              <a:rPr lang="en-US" sz="1350">
                <a:latin typeface="Trebuchet MS" panose="020B0703020202090204" pitchFamily="34" charset="0"/>
              </a:rPr>
              <a:t>the training data (more robust </a:t>
            </a:r>
            <a:r>
              <a:rPr lang="en-US" sz="1350" b="1">
                <a:latin typeface="Trebuchet MS" panose="020B0703020202090204" pitchFamily="34" charset="0"/>
              </a:rPr>
              <a:t>generalization</a:t>
            </a:r>
            <a:r>
              <a:rPr lang="en-US" sz="1350">
                <a:latin typeface="Trebuchet MS" panose="020B0703020202090204" pitchFamily="34" charset="0"/>
              </a:rPr>
              <a:t>)</a:t>
            </a:r>
          </a:p>
        </p:txBody>
      </p:sp>
      <p:grpSp>
        <p:nvGrpSpPr>
          <p:cNvPr id="8" name="Groupe 7">
            <a:extLst>
              <a:ext uri="{FF2B5EF4-FFF2-40B4-BE49-F238E27FC236}">
                <a16:creationId xmlns:a16="http://schemas.microsoft.com/office/drawing/2014/main" id="{B5B8BDD0-1447-584F-BE09-863D6589397C}"/>
              </a:ext>
            </a:extLst>
          </p:cNvPr>
          <p:cNvGrpSpPr>
            <a:grpSpLocks noChangeAspect="1"/>
          </p:cNvGrpSpPr>
          <p:nvPr/>
        </p:nvGrpSpPr>
        <p:grpSpPr>
          <a:xfrm>
            <a:off x="8597294" y="1498771"/>
            <a:ext cx="2808352" cy="1152532"/>
            <a:chOff x="8639661" y="1540810"/>
            <a:chExt cx="2543894" cy="1044000"/>
          </a:xfrm>
        </p:grpSpPr>
        <p:pic>
          <p:nvPicPr>
            <p:cNvPr id="3073" name="Picture 1" descr="page9image21581888">
              <a:extLst>
                <a:ext uri="{FF2B5EF4-FFF2-40B4-BE49-F238E27FC236}">
                  <a16:creationId xmlns:a16="http://schemas.microsoft.com/office/drawing/2014/main" id="{D1EB09D2-FCC6-5C44-BDE7-BFF332D2E9A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639661" y="1540812"/>
              <a:ext cx="1218509" cy="10194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age9image21583136">
              <a:extLst>
                <a:ext uri="{FF2B5EF4-FFF2-40B4-BE49-F238E27FC236}">
                  <a16:creationId xmlns:a16="http://schemas.microsoft.com/office/drawing/2014/main" id="{84B94498-74C1-1E49-B058-E8BBB81CE4C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030719" y="1540810"/>
              <a:ext cx="1152836" cy="104400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3">
            <a:extLst>
              <a:ext uri="{FF2B5EF4-FFF2-40B4-BE49-F238E27FC236}">
                <a16:creationId xmlns:a16="http://schemas.microsoft.com/office/drawing/2014/main" id="{12E69D4C-0520-4546-9CC8-72D599DA094E}"/>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7" name="Picture 1" descr="page13image22015152">
            <a:extLst>
              <a:ext uri="{FF2B5EF4-FFF2-40B4-BE49-F238E27FC236}">
                <a16:creationId xmlns:a16="http://schemas.microsoft.com/office/drawing/2014/main" id="{F4298B21-66EA-094C-A13D-209798A65BC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97294" y="3148712"/>
            <a:ext cx="2945788" cy="29170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6E25B7-A83B-4041-B383-327108C84B8B}"/>
              </a:ext>
            </a:extLst>
          </p:cNvPr>
          <p:cNvSpPr/>
          <p:nvPr/>
        </p:nvSpPr>
        <p:spPr>
          <a:xfrm>
            <a:off x="560897" y="4779647"/>
            <a:ext cx="7147989" cy="1438855"/>
          </a:xfrm>
          <a:prstGeom prst="rect">
            <a:avLst/>
          </a:prstGeom>
          <a:noFill/>
        </p:spPr>
        <p:txBody>
          <a:bodyPr wrap="square" rtlCol="0">
            <a:spAutoFit/>
          </a:bodyPr>
          <a:lstStyle/>
          <a:p>
            <a:pPr>
              <a:spcAft>
                <a:spcPts val="1200"/>
              </a:spcAft>
            </a:pPr>
            <a:r>
              <a:rPr lang="en-US" sz="1350">
                <a:latin typeface="Trebuchet MS" panose="020B0703020202090204" pitchFamily="34" charset="0"/>
              </a:rPr>
              <a:t>Another great advantage of CNNs is their </a:t>
            </a:r>
            <a:r>
              <a:rPr lang="en-US" sz="1350" b="1">
                <a:solidFill>
                  <a:srgbClr val="B99C45"/>
                </a:solidFill>
                <a:latin typeface="Trebuchet MS" panose="020B0703020202090204" pitchFamily="34" charset="0"/>
              </a:rPr>
              <a:t>sparse architecture</a:t>
            </a:r>
            <a:r>
              <a:rPr lang="en-US" sz="1350">
                <a:latin typeface="Trebuchet MS" panose="020B0703020202090204" pitchFamily="34" charset="0"/>
              </a:rPr>
              <a:t>:</a:t>
            </a:r>
          </a:p>
          <a:p>
            <a:pPr marL="285750" indent="-285750">
              <a:spcAft>
                <a:spcPts val="1200"/>
              </a:spcAft>
              <a:buFont typeface="Arial" panose="020B0604020202020204" pitchFamily="34" charset="0"/>
              <a:buChar char="•"/>
            </a:pPr>
            <a:r>
              <a:rPr lang="en-US" sz="1350">
                <a:latin typeface="Trebuchet MS" panose="020B0703020202090204" pitchFamily="34" charset="0"/>
              </a:rPr>
              <a:t>In a convolution with a kernel of width 3, </a:t>
            </a:r>
            <a:r>
              <a:rPr lang="en-US" sz="1350" b="1">
                <a:latin typeface="Trebuchet MS" panose="020B0703020202090204" pitchFamily="34" charset="0"/>
              </a:rPr>
              <a:t>only 3 outputs are affected by the input x</a:t>
            </a:r>
            <a:r>
              <a:rPr lang="en-US" sz="1350" b="1" baseline="-25000">
                <a:latin typeface="Trebuchet MS" panose="020B0703020202090204" pitchFamily="34" charset="0"/>
              </a:rPr>
              <a:t>1</a:t>
            </a:r>
            <a:r>
              <a:rPr lang="en-US" sz="1350">
                <a:latin typeface="Trebuchet MS" panose="020B0703020202090204" pitchFamily="34" charset="0"/>
              </a:rPr>
              <a:t>, vs. when we use complete matrix multiplication all inputs are connected to all outputs. We say that the connectivity is sparse vs. dense.</a:t>
            </a:r>
          </a:p>
          <a:p>
            <a:pPr marL="285750" indent="-285750">
              <a:spcAft>
                <a:spcPts val="1200"/>
              </a:spcAft>
              <a:buFont typeface="Arial" panose="020B0604020202020204" pitchFamily="34" charset="0"/>
              <a:buChar char="•"/>
            </a:pPr>
            <a:r>
              <a:rPr lang="en-US" sz="1350">
                <a:latin typeface="Trebuchet MS" panose="020B0703020202090204" pitchFamily="34" charset="0"/>
              </a:rPr>
              <a:t>It results in </a:t>
            </a:r>
            <a:r>
              <a:rPr lang="en-US" sz="1350" b="1">
                <a:latin typeface="Trebuchet MS" panose="020B0703020202090204" pitchFamily="34" charset="0"/>
              </a:rPr>
              <a:t>a lot less parameters</a:t>
            </a:r>
            <a:r>
              <a:rPr lang="en-US" sz="1350">
                <a:latin typeface="Trebuchet MS" panose="020B0703020202090204" pitchFamily="34" charset="0"/>
              </a:rPr>
              <a:t>, improving memory and computation speed.</a:t>
            </a:r>
          </a:p>
        </p:txBody>
      </p:sp>
      <p:sp>
        <p:nvSpPr>
          <p:cNvPr id="7" name="ZoneTexte 6">
            <a:extLst>
              <a:ext uri="{FF2B5EF4-FFF2-40B4-BE49-F238E27FC236}">
                <a16:creationId xmlns:a16="http://schemas.microsoft.com/office/drawing/2014/main" id="{0A065C7D-CEA8-F54F-B490-0F491515F140}"/>
              </a:ext>
            </a:extLst>
          </p:cNvPr>
          <p:cNvSpPr txBox="1"/>
          <p:nvPr/>
        </p:nvSpPr>
        <p:spPr>
          <a:xfrm>
            <a:off x="9162109" y="2673283"/>
            <a:ext cx="1582484" cy="253916"/>
          </a:xfrm>
          <a:prstGeom prst="rect">
            <a:avLst/>
          </a:prstGeom>
          <a:noFill/>
        </p:spPr>
        <p:txBody>
          <a:bodyPr wrap="square" rtlCol="0">
            <a:spAutoFit/>
          </a:bodyPr>
          <a:lstStyle>
            <a:defPPr>
              <a:defRPr lang="fr-FR"/>
            </a:defPPr>
            <a:lvl1pPr algn="ctr">
              <a:defRPr sz="1050" u="sng">
                <a:latin typeface="Trebuchet MS" panose="020B0703020202090204" pitchFamily="34" charset="0"/>
                <a:cs typeface="Traditional Arabic" panose="020F0502020204030204" pitchFamily="34" charset="0"/>
              </a:defRPr>
            </a:lvl1pPr>
          </a:lstStyle>
          <a:p>
            <a:r>
              <a:rPr lang="en-GB"/>
              <a:t>Stride = 1 vs. stride = 2</a:t>
            </a:r>
          </a:p>
        </p:txBody>
      </p:sp>
      <p:sp>
        <p:nvSpPr>
          <p:cNvPr id="16" name="ZoneTexte 15">
            <a:extLst>
              <a:ext uri="{FF2B5EF4-FFF2-40B4-BE49-F238E27FC236}">
                <a16:creationId xmlns:a16="http://schemas.microsoft.com/office/drawing/2014/main" id="{BE1B5EE4-33F2-8C45-AFB7-2CF2C1D79D8D}"/>
              </a:ext>
            </a:extLst>
          </p:cNvPr>
          <p:cNvSpPr txBox="1"/>
          <p:nvPr/>
        </p:nvSpPr>
        <p:spPr>
          <a:xfrm>
            <a:off x="8941758" y="6110502"/>
            <a:ext cx="2254411" cy="253916"/>
          </a:xfrm>
          <a:prstGeom prst="rect">
            <a:avLst/>
          </a:prstGeom>
          <a:noFill/>
        </p:spPr>
        <p:txBody>
          <a:bodyPr wrap="square" rtlCol="0">
            <a:spAutoFit/>
          </a:bodyPr>
          <a:lstStyle>
            <a:defPPr>
              <a:defRPr lang="fr-FR"/>
            </a:defPPr>
            <a:lvl1pPr algn="ctr">
              <a:defRPr sz="1050" u="sng">
                <a:latin typeface="Trebuchet MS" panose="020B0703020202090204" pitchFamily="34" charset="0"/>
                <a:cs typeface="Traditional Arabic" panose="020F0502020204030204" pitchFamily="34" charset="0"/>
              </a:defRPr>
            </a:lvl1pPr>
          </a:lstStyle>
          <a:p>
            <a:r>
              <a:rPr lang="en-GB"/>
              <a:t>Sparse vs. dense architecture</a:t>
            </a:r>
          </a:p>
        </p:txBody>
      </p:sp>
      <p:grpSp>
        <p:nvGrpSpPr>
          <p:cNvPr id="15" name="Groupe 14">
            <a:extLst>
              <a:ext uri="{FF2B5EF4-FFF2-40B4-BE49-F238E27FC236}">
                <a16:creationId xmlns:a16="http://schemas.microsoft.com/office/drawing/2014/main" id="{E4F58B1D-904C-204B-8E2D-7479BEBDE392}"/>
              </a:ext>
            </a:extLst>
          </p:cNvPr>
          <p:cNvGrpSpPr/>
          <p:nvPr/>
        </p:nvGrpSpPr>
        <p:grpSpPr>
          <a:xfrm>
            <a:off x="687018" y="3669546"/>
            <a:ext cx="6801177" cy="775586"/>
            <a:chOff x="687018" y="3282687"/>
            <a:chExt cx="6801177" cy="775586"/>
          </a:xfrm>
        </p:grpSpPr>
        <p:sp>
          <p:nvSpPr>
            <p:cNvPr id="18" name="Rectangle 5">
              <a:extLst>
                <a:ext uri="{FF2B5EF4-FFF2-40B4-BE49-F238E27FC236}">
                  <a16:creationId xmlns:a16="http://schemas.microsoft.com/office/drawing/2014/main" id="{7385D892-6D6F-EF41-BD41-BD553BABE295}"/>
                </a:ext>
              </a:extLst>
            </p:cNvPr>
            <p:cNvSpPr/>
            <p:nvPr/>
          </p:nvSpPr>
          <p:spPr>
            <a:xfrm>
              <a:off x="882502" y="3282687"/>
              <a:ext cx="6605693" cy="762886"/>
            </a:xfrm>
            <a:custGeom>
              <a:avLst/>
              <a:gdLst>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0 w 6740921"/>
                <a:gd name="connsiteY4" fmla="*/ 0 h 1006508"/>
                <a:gd name="connsiteX0" fmla="*/ 57 w 6740978"/>
                <a:gd name="connsiteY0" fmla="*/ 0 h 1006508"/>
                <a:gd name="connsiteX1" fmla="*/ 6740978 w 6740978"/>
                <a:gd name="connsiteY1" fmla="*/ 0 h 1006508"/>
                <a:gd name="connsiteX2" fmla="*/ 6740978 w 6740978"/>
                <a:gd name="connsiteY2" fmla="*/ 1006508 h 1006508"/>
                <a:gd name="connsiteX3" fmla="*/ 57 w 6740978"/>
                <a:gd name="connsiteY3" fmla="*/ 1006508 h 1006508"/>
                <a:gd name="connsiteX4" fmla="*/ 66544 w 6740978"/>
                <a:gd name="connsiteY4" fmla="*/ 514580 h 1006508"/>
                <a:gd name="connsiteX5" fmla="*/ 57 w 6740978"/>
                <a:gd name="connsiteY5" fmla="*/ 0 h 1006508"/>
                <a:gd name="connsiteX0" fmla="*/ 42 w 6740963"/>
                <a:gd name="connsiteY0" fmla="*/ 0 h 1006508"/>
                <a:gd name="connsiteX1" fmla="*/ 6740963 w 6740963"/>
                <a:gd name="connsiteY1" fmla="*/ 0 h 1006508"/>
                <a:gd name="connsiteX2" fmla="*/ 6740963 w 6740963"/>
                <a:gd name="connsiteY2" fmla="*/ 1006508 h 1006508"/>
                <a:gd name="connsiteX3" fmla="*/ 42 w 6740963"/>
                <a:gd name="connsiteY3" fmla="*/ 1006508 h 1006508"/>
                <a:gd name="connsiteX4" fmla="*/ 94238 w 6740963"/>
                <a:gd name="connsiteY4" fmla="*/ 505343 h 1006508"/>
                <a:gd name="connsiteX5" fmla="*/ 42 w 6740963"/>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0921" h="1006508">
                  <a:moveTo>
                    <a:pt x="0" y="0"/>
                  </a:moveTo>
                  <a:lnTo>
                    <a:pt x="6740921" y="0"/>
                  </a:lnTo>
                  <a:lnTo>
                    <a:pt x="6740921" y="1006508"/>
                  </a:lnTo>
                  <a:lnTo>
                    <a:pt x="0" y="1006508"/>
                  </a:lnTo>
                  <a:lnTo>
                    <a:pt x="94196" y="505343"/>
                  </a:lnTo>
                  <a:lnTo>
                    <a:pt x="0" y="0"/>
                  </a:lnTo>
                  <a:close/>
                </a:path>
              </a:pathLst>
            </a:custGeom>
            <a:solidFill>
              <a:schemeClr val="accent3">
                <a:lumMod val="40000"/>
                <a:lumOff val="60000"/>
              </a:schemeClr>
            </a:solidFill>
            <a:effectLst>
              <a:outerShdw blurRad="50800" dist="38100" dir="8100000" algn="tr" rotWithShape="0">
                <a:prstClr val="black">
                  <a:alpha val="40000"/>
                </a:prstClr>
              </a:outerShdw>
            </a:effectLst>
          </p:spPr>
          <p:txBody>
            <a:bodyPr wrap="square" lIns="251999" tIns="72000" rIns="108000" bIns="72000" anchor="ctr">
              <a:noAutofit/>
            </a:bodyPr>
            <a:lstStyle/>
            <a:p>
              <a:pPr lvl="0"/>
              <a:r>
                <a:rPr lang="en-US" sz="1250" i="1">
                  <a:solidFill>
                    <a:prstClr val="black"/>
                  </a:solidFill>
                  <a:latin typeface="Trebuchet MS" panose="020B0703020202090204" pitchFamily="34" charset="0"/>
                </a:rPr>
                <a:t>Each </a:t>
              </a:r>
              <a:r>
                <a:rPr lang="en-US" sz="1250" b="1" i="1">
                  <a:solidFill>
                    <a:prstClr val="black"/>
                  </a:solidFill>
                  <a:latin typeface="Trebuchet MS" panose="020B0703020202090204" pitchFamily="34" charset="0"/>
                </a:rPr>
                <a:t>convolutional layer </a:t>
              </a:r>
              <a:r>
                <a:rPr lang="en-US" sz="1250" i="1">
                  <a:solidFill>
                    <a:prstClr val="black"/>
                  </a:solidFill>
                  <a:latin typeface="Trebuchet MS" panose="020B0703020202090204" pitchFamily="34" charset="0"/>
                </a:rPr>
                <a:t>(including filter</a:t>
              </a:r>
              <a:r>
                <a:rPr lang="en-US" sz="1250" b="1" i="1">
                  <a:solidFill>
                    <a:prstClr val="black"/>
                  </a:solidFill>
                  <a:latin typeface="Trebuchet MS" panose="020B0703020202090204" pitchFamily="34" charset="0"/>
                </a:rPr>
                <a:t> Convolutions, + Pooling, + non-linear Activation</a:t>
              </a:r>
              <a:r>
                <a:rPr lang="en-US" sz="1250" b="1">
                  <a:solidFill>
                    <a:prstClr val="black"/>
                  </a:solidFill>
                  <a:latin typeface="Trebuchet MS" panose="020B0703020202090204" pitchFamily="34" charset="0"/>
                </a:rPr>
                <a:t> </a:t>
              </a:r>
              <a:r>
                <a:rPr lang="en-US" sz="1250" i="1">
                  <a:solidFill>
                    <a:prstClr val="black"/>
                  </a:solidFill>
                  <a:latin typeface="Trebuchet MS" panose="020B0703020202090204" pitchFamily="34" charset="0"/>
                </a:rPr>
                <a:t>as usual) outputs a new representation of the image, called a </a:t>
              </a:r>
              <a:r>
                <a:rPr lang="en-US" sz="1250" b="1" i="1">
                  <a:solidFill>
                    <a:srgbClr val="B99C45"/>
                  </a:solidFill>
                  <a:latin typeface="Trebuchet MS" panose="020B0703020202090204" pitchFamily="34" charset="0"/>
                </a:rPr>
                <a:t>feature mapping</a:t>
              </a:r>
              <a:r>
                <a:rPr lang="en-US" sz="1250" i="1">
                  <a:solidFill>
                    <a:prstClr val="black"/>
                  </a:solidFill>
                  <a:latin typeface="Trebuchet MS" panose="020B0703020202090204" pitchFamily="34" charset="0"/>
                </a:rPr>
                <a:t>, and can transmit it to the next layer for further analysis.</a:t>
              </a:r>
            </a:p>
          </p:txBody>
        </p:sp>
        <p:sp>
          <p:nvSpPr>
            <p:cNvPr id="19" name="Triangle 18">
              <a:extLst>
                <a:ext uri="{FF2B5EF4-FFF2-40B4-BE49-F238E27FC236}">
                  <a16:creationId xmlns:a16="http://schemas.microsoft.com/office/drawing/2014/main" id="{549A3132-D843-884A-A066-DB9EC7DC6C3A}"/>
                </a:ext>
              </a:extLst>
            </p:cNvPr>
            <p:cNvSpPr/>
            <p:nvPr/>
          </p:nvSpPr>
          <p:spPr>
            <a:xfrm rot="5400000">
              <a:off x="377170" y="3622643"/>
              <a:ext cx="745478" cy="125782"/>
            </a:xfrm>
            <a:prstGeom prst="triangl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grpSp>
    </p:spTree>
    <p:extLst>
      <p:ext uri="{BB962C8B-B14F-4D97-AF65-F5344CB8AC3E}">
        <p14:creationId xmlns:p14="http://schemas.microsoft.com/office/powerpoint/2010/main" val="1014690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26157BE-CF76-FE46-89A6-6F5782A95DC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36299" y="4034049"/>
            <a:ext cx="3423358" cy="2368132"/>
          </a:xfrm>
          <a:prstGeom prst="rect">
            <a:avLst/>
          </a:prstGeom>
        </p:spPr>
      </p:pic>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96270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FAMOUS </a:t>
            </a:r>
            <a:r>
              <a:rPr lang="fr-FR" sz="2800" err="1">
                <a:solidFill>
                  <a:schemeClr val="tx1">
                    <a:lumMod val="65000"/>
                    <a:lumOff val="35000"/>
                  </a:schemeClr>
                </a:solidFill>
                <a:latin typeface="Trebuchet MS" panose="020B0703020202090204" pitchFamily="34" charset="0"/>
                <a:cs typeface="Futura Medium" panose="020B0602020204020303" pitchFamily="34" charset="-79"/>
              </a:rPr>
              <a:t>CNNs</a:t>
            </a:r>
            <a:r>
              <a:rPr lang="fr-FR" sz="2800">
                <a:solidFill>
                  <a:schemeClr val="tx1">
                    <a:lumMod val="65000"/>
                    <a:lumOff val="35000"/>
                  </a:schemeClr>
                </a:solidFill>
                <a:latin typeface="Trebuchet MS" panose="020B0703020202090204" pitchFamily="34" charset="0"/>
                <a:cs typeface="Futura Medium" panose="020B0602020204020303" pitchFamily="34" charset="-79"/>
              </a:rPr>
              <a:t> – THE IMAGENET CHALLENGE</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321282A-E68F-7346-9F20-65D27FDF321F}"/>
              </a:ext>
            </a:extLst>
          </p:cNvPr>
          <p:cNvSpPr/>
          <p:nvPr/>
        </p:nvSpPr>
        <p:spPr>
          <a:xfrm>
            <a:off x="680745" y="2876161"/>
            <a:ext cx="7040855" cy="340862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AU" sz="1350" b="1" dirty="0" err="1">
                <a:solidFill>
                  <a:srgbClr val="B99C45"/>
                </a:solidFill>
                <a:latin typeface="Trebuchet MS" panose="020B0703020202090204" pitchFamily="34" charset="0"/>
              </a:rPr>
              <a:t>AlexNet</a:t>
            </a:r>
            <a:r>
              <a:rPr lang="en-AU" sz="1350" dirty="0">
                <a:latin typeface="Trebuchet MS" panose="020B0703020202090204" pitchFamily="34" charset="0"/>
              </a:rPr>
              <a:t> (Univ. of Toronto, </a:t>
            </a:r>
            <a:r>
              <a:rPr lang="en-AU" sz="1350" dirty="0">
                <a:latin typeface="Trebuchet MS" panose="020B0703020202090204" pitchFamily="34" charset="0"/>
                <a:hlinkClick r:id="rId3">
                  <a:extLst>
                    <a:ext uri="{A12FA001-AC4F-418D-AE19-62706E023703}">
                      <ahyp:hlinkClr xmlns:ahyp="http://schemas.microsoft.com/office/drawing/2018/hyperlinkcolor" val="tx"/>
                    </a:ext>
                  </a:extLst>
                </a:hlinkClick>
              </a:rPr>
              <a:t>link</a:t>
            </a:r>
            <a:r>
              <a:rPr lang="en-AU" sz="1350" dirty="0">
                <a:latin typeface="Trebuchet MS" panose="020B0703020202090204" pitchFamily="34" charset="0"/>
              </a:rPr>
              <a:t>): winner in 2012 with a test accuracy of 84.6%, +10.8 ppts better than the runner-up. This was made feasible due to the use of Graphics processing units (GPUs, an essential ingredient of the deep learning revolution) which allow to train more complex models thanks to parallelization properties.</a:t>
            </a:r>
          </a:p>
          <a:p>
            <a:pPr marL="285750" indent="-285750">
              <a:spcAft>
                <a:spcPts val="1200"/>
              </a:spcAft>
              <a:buFont typeface="Arial" panose="020B0604020202020204" pitchFamily="34" charset="0"/>
              <a:buChar char="•"/>
            </a:pPr>
            <a:r>
              <a:rPr lang="en-AU" sz="1350" b="1" dirty="0">
                <a:solidFill>
                  <a:srgbClr val="B99C45"/>
                </a:solidFill>
                <a:latin typeface="Trebuchet MS" panose="020B0703020202090204" pitchFamily="34" charset="0"/>
              </a:rPr>
              <a:t>VGG-16</a:t>
            </a:r>
            <a:r>
              <a:rPr lang="en-AU" sz="1350" dirty="0">
                <a:latin typeface="Trebuchet MS" panose="020B0703020202090204" pitchFamily="34" charset="0"/>
              </a:rPr>
              <a:t> (Oxford, </a:t>
            </a:r>
            <a:r>
              <a:rPr lang="en-AU" sz="1350" dirty="0">
                <a:latin typeface="Trebuchet MS" panose="020B0703020202090204" pitchFamily="34" charset="0"/>
                <a:hlinkClick r:id="rId4">
                  <a:extLst>
                    <a:ext uri="{A12FA001-AC4F-418D-AE19-62706E023703}">
                      <ahyp:hlinkClr xmlns:ahyp="http://schemas.microsoft.com/office/drawing/2018/hyperlinkcolor" val="tx"/>
                    </a:ext>
                  </a:extLst>
                </a:hlinkClick>
              </a:rPr>
              <a:t>link</a:t>
            </a:r>
            <a:r>
              <a:rPr lang="en-AU" sz="1350" dirty="0">
                <a:latin typeface="Trebuchet MS" panose="020B0703020202090204" pitchFamily="34" charset="0"/>
              </a:rPr>
              <a:t>): winner in 2013 with 92.7% accuracy, another big leap forward, thanks to a deeper architecture.</a:t>
            </a:r>
          </a:p>
          <a:p>
            <a:pPr marL="285750" indent="-285750">
              <a:spcAft>
                <a:spcPts val="1200"/>
              </a:spcAft>
              <a:buFont typeface="Arial" panose="020B0604020202020204" pitchFamily="34" charset="0"/>
              <a:buChar char="•"/>
            </a:pPr>
            <a:r>
              <a:rPr lang="en-AU" sz="1350" b="1" dirty="0" err="1">
                <a:solidFill>
                  <a:srgbClr val="B99C45"/>
                </a:solidFill>
                <a:latin typeface="Trebuchet MS" panose="020B0703020202090204" pitchFamily="34" charset="0"/>
              </a:rPr>
              <a:t>GoogleNet</a:t>
            </a:r>
            <a:r>
              <a:rPr lang="en-AU" sz="1350" dirty="0">
                <a:latin typeface="Trebuchet MS" panose="020B0703020202090204" pitchFamily="34" charset="0"/>
              </a:rPr>
              <a:t> (Google, </a:t>
            </a:r>
            <a:r>
              <a:rPr lang="en-AU" sz="1350" dirty="0">
                <a:latin typeface="Trebuchet MS" panose="020B0703020202090204" pitchFamily="34" charset="0"/>
                <a:hlinkClick r:id="rId5">
                  <a:extLst>
                    <a:ext uri="{A12FA001-AC4F-418D-AE19-62706E023703}">
                      <ahyp:hlinkClr xmlns:ahyp="http://schemas.microsoft.com/office/drawing/2018/hyperlinkcolor" val="tx"/>
                    </a:ext>
                  </a:extLst>
                </a:hlinkClick>
              </a:rPr>
              <a:t>link</a:t>
            </a:r>
            <a:r>
              <a:rPr lang="en-AU" sz="1350" dirty="0">
                <a:latin typeface="Trebuchet MS" panose="020B0703020202090204" pitchFamily="34" charset="0"/>
              </a:rPr>
              <a:t>) winner in 2014 with 93.3% accuracy, made of 22 layers and a new building block called “inception module”.</a:t>
            </a:r>
          </a:p>
          <a:p>
            <a:pPr marL="285750" indent="-285750">
              <a:spcAft>
                <a:spcPts val="1200"/>
              </a:spcAft>
              <a:buFont typeface="Arial" panose="020B0604020202020204" pitchFamily="34" charset="0"/>
              <a:buChar char="•"/>
            </a:pPr>
            <a:r>
              <a:rPr lang="en-AU" sz="1350" b="1" dirty="0" err="1">
                <a:solidFill>
                  <a:srgbClr val="B99C45"/>
                </a:solidFill>
                <a:latin typeface="Trebuchet MS" panose="020B0703020202090204" pitchFamily="34" charset="0"/>
              </a:rPr>
              <a:t>ResNet</a:t>
            </a:r>
            <a:r>
              <a:rPr lang="en-AU" sz="1350" dirty="0">
                <a:latin typeface="Trebuchet MS" panose="020B0703020202090204" pitchFamily="34" charset="0"/>
              </a:rPr>
              <a:t> (Microsoft, </a:t>
            </a:r>
            <a:r>
              <a:rPr lang="en-AU" sz="1350" dirty="0">
                <a:latin typeface="Trebuchet MS" panose="020B0703020202090204" pitchFamily="34" charset="0"/>
                <a:hlinkClick r:id="rId6">
                  <a:extLst>
                    <a:ext uri="{A12FA001-AC4F-418D-AE19-62706E023703}">
                      <ahyp:hlinkClr xmlns:ahyp="http://schemas.microsoft.com/office/drawing/2018/hyperlinkcolor" val="tx"/>
                    </a:ext>
                  </a:extLst>
                </a:hlinkClick>
              </a:rPr>
              <a:t>link</a:t>
            </a:r>
            <a:r>
              <a:rPr lang="en-AU" sz="1350" dirty="0">
                <a:latin typeface="Trebuchet MS" panose="020B0703020202090204" pitchFamily="34" charset="0"/>
              </a:rPr>
              <a:t>): winner in 2015 with 96.4% accuracy, very deep (152 layers) but still not-so-expensive to train thanks to “residual blocks”, which allow to skip certain layers (see architecture in Appendix).</a:t>
            </a:r>
          </a:p>
          <a:p>
            <a:pPr marL="285750" indent="-285750">
              <a:spcAft>
                <a:spcPts val="1200"/>
              </a:spcAft>
              <a:buFont typeface="Arial" panose="020B0604020202020204" pitchFamily="34" charset="0"/>
              <a:buChar char="•"/>
            </a:pPr>
            <a:r>
              <a:rPr lang="en-AU" sz="1350" b="1" dirty="0" err="1">
                <a:solidFill>
                  <a:srgbClr val="B99C45"/>
                </a:solidFill>
                <a:latin typeface="Trebuchet MS" panose="020B0703020202090204" pitchFamily="34" charset="0"/>
              </a:rPr>
              <a:t>DenseNet</a:t>
            </a:r>
            <a:r>
              <a:rPr lang="en-AU" sz="1350" dirty="0">
                <a:latin typeface="Trebuchet MS" panose="020B0703020202090204" pitchFamily="34" charset="0"/>
              </a:rPr>
              <a:t> (Facebook, </a:t>
            </a:r>
            <a:r>
              <a:rPr lang="en-AU" sz="1350" dirty="0">
                <a:latin typeface="Trebuchet MS" panose="020B0703020202090204" pitchFamily="34" charset="0"/>
                <a:hlinkClick r:id="rId7">
                  <a:extLst>
                    <a:ext uri="{A12FA001-AC4F-418D-AE19-62706E023703}">
                      <ahyp:hlinkClr xmlns:ahyp="http://schemas.microsoft.com/office/drawing/2018/hyperlinkcolor" val="tx"/>
                    </a:ext>
                  </a:extLst>
                </a:hlinkClick>
              </a:rPr>
              <a:t>link</a:t>
            </a:r>
            <a:r>
              <a:rPr lang="en-AU" sz="1350" dirty="0">
                <a:latin typeface="Trebuchet MS" panose="020B0703020202090204" pitchFamily="34" charset="0"/>
              </a:rPr>
              <a:t>, 2017): improvement on </a:t>
            </a:r>
            <a:r>
              <a:rPr lang="en-AU" sz="1350" dirty="0" err="1">
                <a:latin typeface="Trebuchet MS" panose="020B0703020202090204" pitchFamily="34" charset="0"/>
              </a:rPr>
              <a:t>ResNet</a:t>
            </a:r>
            <a:r>
              <a:rPr lang="en-AU" sz="1350" dirty="0">
                <a:latin typeface="Trebuchet MS" panose="020B0703020202090204" pitchFamily="34" charset="0"/>
              </a:rPr>
              <a:t> thanks to alternating conv and dense blocks, with overall less parameters (see architecture in Appendix).</a:t>
            </a:r>
          </a:p>
        </p:txBody>
      </p:sp>
      <p:sp>
        <p:nvSpPr>
          <p:cNvPr id="7" name="ZoneTexte 6">
            <a:extLst>
              <a:ext uri="{FF2B5EF4-FFF2-40B4-BE49-F238E27FC236}">
                <a16:creationId xmlns:a16="http://schemas.microsoft.com/office/drawing/2014/main" id="{EEFFCC43-13A9-744D-B04E-52E452D2F7FA}"/>
              </a:ext>
            </a:extLst>
          </p:cNvPr>
          <p:cNvSpPr txBox="1"/>
          <p:nvPr/>
        </p:nvSpPr>
        <p:spPr>
          <a:xfrm>
            <a:off x="657682" y="1346479"/>
            <a:ext cx="7561757" cy="507831"/>
          </a:xfrm>
          <a:prstGeom prst="rect">
            <a:avLst/>
          </a:prstGeom>
          <a:noFill/>
        </p:spPr>
        <p:txBody>
          <a:bodyPr wrap="square" rtlCol="0">
            <a:spAutoFit/>
          </a:bodyPr>
          <a:lstStyle/>
          <a:p>
            <a:r>
              <a:rPr lang="en-GB" sz="1350">
                <a:latin typeface="Trebuchet MS" panose="020B0703020202090204" pitchFamily="34" charset="0"/>
              </a:rPr>
              <a:t>The first famous CNN is </a:t>
            </a:r>
            <a:r>
              <a:rPr lang="en-GB" sz="1350" b="1" err="1">
                <a:solidFill>
                  <a:srgbClr val="B99C45"/>
                </a:solidFill>
                <a:latin typeface="Trebuchet MS" panose="020B0703020202090204" pitchFamily="34" charset="0"/>
              </a:rPr>
              <a:t>LeNet</a:t>
            </a:r>
            <a:r>
              <a:rPr lang="en-GB" sz="1350" b="1">
                <a:solidFill>
                  <a:srgbClr val="B99C45"/>
                </a:solidFill>
                <a:latin typeface="Trebuchet MS" panose="020B0703020202090204" pitchFamily="34" charset="0"/>
              </a:rPr>
              <a:t> </a:t>
            </a:r>
            <a:r>
              <a:rPr lang="en-GB" sz="1350">
                <a:latin typeface="Trebuchet MS" panose="020B0703020202090204" pitchFamily="34" charset="0"/>
              </a:rPr>
              <a:t>(</a:t>
            </a:r>
            <a:r>
              <a:rPr lang="en-GB" sz="1350">
                <a:latin typeface="Trebuchet MS" panose="020B0703020202090204" pitchFamily="34" charset="0"/>
                <a:hlinkClick r:id="rId8">
                  <a:extLst>
                    <a:ext uri="{A12FA001-AC4F-418D-AE19-62706E023703}">
                      <ahyp:hlinkClr xmlns:ahyp="http://schemas.microsoft.com/office/drawing/2018/hyperlinkcolor" val="tx"/>
                    </a:ext>
                  </a:extLst>
                </a:hlinkClick>
              </a:rPr>
              <a:t>link</a:t>
            </a:r>
            <a:r>
              <a:rPr lang="en-GB" sz="1350">
                <a:latin typeface="Trebuchet MS" panose="020B0703020202090204" pitchFamily="34" charset="0"/>
              </a:rPr>
              <a:t>), by Y. </a:t>
            </a:r>
            <a:r>
              <a:rPr lang="en-GB" sz="1350" err="1">
                <a:latin typeface="Trebuchet MS" panose="020B0703020202090204" pitchFamily="34" charset="0"/>
              </a:rPr>
              <a:t>LeCun</a:t>
            </a:r>
            <a:r>
              <a:rPr lang="en-GB" sz="1350">
                <a:latin typeface="Trebuchet MS" panose="020B0703020202090204" pitchFamily="34" charset="0"/>
              </a:rPr>
              <a:t> in his landmark 1998 article about character recognition (MNIST).</a:t>
            </a:r>
          </a:p>
        </p:txBody>
      </p:sp>
      <p:sp>
        <p:nvSpPr>
          <p:cNvPr id="8" name="ZoneTexte 7">
            <a:extLst>
              <a:ext uri="{FF2B5EF4-FFF2-40B4-BE49-F238E27FC236}">
                <a16:creationId xmlns:a16="http://schemas.microsoft.com/office/drawing/2014/main" id="{2A1CEECC-D07F-1943-9CD8-2030029EDDD1}"/>
              </a:ext>
            </a:extLst>
          </p:cNvPr>
          <p:cNvSpPr txBox="1"/>
          <p:nvPr/>
        </p:nvSpPr>
        <p:spPr>
          <a:xfrm>
            <a:off x="657682" y="1978746"/>
            <a:ext cx="7561758" cy="715581"/>
          </a:xfrm>
          <a:prstGeom prst="rect">
            <a:avLst/>
          </a:prstGeom>
          <a:noFill/>
        </p:spPr>
        <p:txBody>
          <a:bodyPr wrap="square" rtlCol="0">
            <a:spAutoFit/>
          </a:bodyPr>
          <a:lstStyle>
            <a:defPPr>
              <a:defRPr lang="fr-FR"/>
            </a:defPPr>
            <a:lvl1pPr>
              <a:defRPr sz="1400">
                <a:latin typeface="Trebuchet MS" panose="020B0703020202090204" pitchFamily="34" charset="0"/>
              </a:defRPr>
            </a:lvl1pPr>
          </a:lstStyle>
          <a:p>
            <a:r>
              <a:rPr lang="en-GB" sz="1350"/>
              <a:t>The next famous CNNs are all outcomes of the </a:t>
            </a:r>
            <a:r>
              <a:rPr lang="en-GB" sz="1350" b="1">
                <a:solidFill>
                  <a:srgbClr val="B99C45"/>
                </a:solidFill>
              </a:rPr>
              <a:t>“ImageNet” challenge</a:t>
            </a:r>
            <a:r>
              <a:rPr lang="en-GB" sz="1350"/>
              <a:t>, a </a:t>
            </a:r>
            <a:r>
              <a:rPr lang="en-GB" sz="1350" b="1"/>
              <a:t>global open competition </a:t>
            </a:r>
            <a:r>
              <a:rPr lang="en-GB" sz="1350"/>
              <a:t>(started in 2010, annually) that aims at </a:t>
            </a:r>
            <a:r>
              <a:rPr lang="en-GB" sz="1350" b="1"/>
              <a:t>advancing research in AI</a:t>
            </a:r>
            <a:r>
              <a:rPr lang="en-GB" sz="1350"/>
              <a:t>. It contains +14M images with +20k different classes to predict. Major milestones in the competition are:</a:t>
            </a:r>
          </a:p>
        </p:txBody>
      </p:sp>
      <p:pic>
        <p:nvPicPr>
          <p:cNvPr id="9" name="Image 8">
            <a:extLst>
              <a:ext uri="{FF2B5EF4-FFF2-40B4-BE49-F238E27FC236}">
                <a16:creationId xmlns:a16="http://schemas.microsoft.com/office/drawing/2014/main" id="{F29A1BC8-BC3B-A641-846B-4A404D32A1D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514708" y="1376959"/>
            <a:ext cx="3183988" cy="2138718"/>
          </a:xfrm>
          <a:prstGeom prst="rect">
            <a:avLst/>
          </a:prstGeom>
        </p:spPr>
      </p:pic>
      <p:sp>
        <p:nvSpPr>
          <p:cNvPr id="10" name="Rectangle 3">
            <a:extLst>
              <a:ext uri="{FF2B5EF4-FFF2-40B4-BE49-F238E27FC236}">
                <a16:creationId xmlns:a16="http://schemas.microsoft.com/office/drawing/2014/main" id="{1A7B78CC-64B7-EE42-80C1-BC251B1F87CF}"/>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ZoneTexte 10">
            <a:extLst>
              <a:ext uri="{FF2B5EF4-FFF2-40B4-BE49-F238E27FC236}">
                <a16:creationId xmlns:a16="http://schemas.microsoft.com/office/drawing/2014/main" id="{DE73B67D-B613-BC4F-8418-E59EC8C83921}"/>
              </a:ext>
            </a:extLst>
          </p:cNvPr>
          <p:cNvSpPr txBox="1"/>
          <p:nvPr/>
        </p:nvSpPr>
        <p:spPr>
          <a:xfrm>
            <a:off x="8535028" y="3641315"/>
            <a:ext cx="3256020" cy="253916"/>
          </a:xfrm>
          <a:prstGeom prst="rect">
            <a:avLst/>
          </a:prstGeom>
          <a:noFill/>
        </p:spPr>
        <p:txBody>
          <a:bodyPr wrap="square" rtlCol="0">
            <a:spAutoFit/>
          </a:bodyPr>
          <a:lstStyle>
            <a:defPPr>
              <a:defRPr lang="fr-FR"/>
            </a:defPPr>
            <a:lvl1pPr algn="ctr">
              <a:defRPr sz="1050" u="sng">
                <a:latin typeface="Trebuchet MS" panose="020B0703020202090204" pitchFamily="34" charset="0"/>
                <a:cs typeface="Traditional Arabic" panose="020F0502020204030204" pitchFamily="34" charset="0"/>
              </a:defRPr>
            </a:lvl1pPr>
          </a:lstStyle>
          <a:p>
            <a:r>
              <a:rPr lang="en-GB"/>
              <a:t>ImageNet models accuracy and computation speed</a:t>
            </a:r>
          </a:p>
        </p:txBody>
      </p:sp>
    </p:spTree>
    <p:extLst>
      <p:ext uri="{BB962C8B-B14F-4D97-AF65-F5344CB8AC3E}">
        <p14:creationId xmlns:p14="http://schemas.microsoft.com/office/powerpoint/2010/main" val="92087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96270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EXAMPLE (I): IMAGE CLASSIFICATION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3">
            <a:extLst>
              <a:ext uri="{FF2B5EF4-FFF2-40B4-BE49-F238E27FC236}">
                <a16:creationId xmlns:a16="http://schemas.microsoft.com/office/drawing/2014/main" id="{E18790F5-8D9E-6646-BF5B-EBCB785B05DE}"/>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21" name="Picture 1" descr="page46image21934480">
            <a:extLst>
              <a:ext uri="{FF2B5EF4-FFF2-40B4-BE49-F238E27FC236}">
                <a16:creationId xmlns:a16="http://schemas.microsoft.com/office/drawing/2014/main" id="{C40C25F5-AB9A-734E-AF57-B77092F558D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513790" y="4399677"/>
            <a:ext cx="3492000" cy="18032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D7C509F3-20B5-E34E-B7F9-0403D6B89ABE}"/>
              </a:ext>
            </a:extLst>
          </p:cNvPr>
          <p:cNvSpPr txBox="1"/>
          <p:nvPr/>
        </p:nvSpPr>
        <p:spPr>
          <a:xfrm>
            <a:off x="4443707" y="1864720"/>
            <a:ext cx="3126625" cy="430887"/>
          </a:xfrm>
          <a:prstGeom prst="rect">
            <a:avLst/>
          </a:prstGeom>
          <a:noFill/>
        </p:spPr>
        <p:txBody>
          <a:bodyPr wrap="square" rtlCol="0">
            <a:spAutoFit/>
          </a:bodyPr>
          <a:lstStyle>
            <a:defPPr>
              <a:defRPr lang="fr-FR"/>
            </a:defPPr>
            <a:lvl1pPr>
              <a:defRPr sz="1100" i="1">
                <a:latin typeface="Trebuchet MS" panose="020B0703020202090204" pitchFamily="34" charset="0"/>
              </a:defRPr>
            </a:lvl1pPr>
          </a:lstStyle>
          <a:p>
            <a:r>
              <a:rPr lang="en-GB"/>
              <a:t>Feature mapping: what a model “sees” (output of </a:t>
            </a:r>
            <a:r>
              <a:rPr lang="en-GB" err="1"/>
              <a:t>AlexNet’s</a:t>
            </a:r>
            <a:r>
              <a:rPr lang="en-GB"/>
              <a:t> 3</a:t>
            </a:r>
            <a:r>
              <a:rPr lang="en-GB" baseline="30000"/>
              <a:t>rd</a:t>
            </a:r>
            <a:r>
              <a:rPr lang="en-GB"/>
              <a:t> conv layer)</a:t>
            </a:r>
          </a:p>
        </p:txBody>
      </p:sp>
      <p:pic>
        <p:nvPicPr>
          <p:cNvPr id="11" name="Image 10">
            <a:extLst>
              <a:ext uri="{FF2B5EF4-FFF2-40B4-BE49-F238E27FC236}">
                <a16:creationId xmlns:a16="http://schemas.microsoft.com/office/drawing/2014/main" id="{C9791A5C-1B21-3947-A35B-BA942D3D4107}"/>
              </a:ext>
            </a:extLst>
          </p:cNvPr>
          <p:cNvPicPr>
            <a:picLocks/>
          </p:cNvPicPr>
          <p:nvPr/>
        </p:nvPicPr>
        <p:blipFill rotWithShape="1">
          <a:blip r:embed="rId3" cstate="email">
            <a:extLst>
              <a:ext uri="{28A0092B-C50C-407E-A947-70E740481C1C}">
                <a14:useLocalDpi xmlns:a14="http://schemas.microsoft.com/office/drawing/2010/main"/>
              </a:ext>
            </a:extLst>
          </a:blip>
          <a:srcRect/>
          <a:stretch/>
        </p:blipFill>
        <p:spPr>
          <a:xfrm>
            <a:off x="8604300" y="2354839"/>
            <a:ext cx="2772000" cy="4032000"/>
          </a:xfrm>
          <a:prstGeom prst="rect">
            <a:avLst/>
          </a:prstGeom>
        </p:spPr>
      </p:pic>
      <p:sp>
        <p:nvSpPr>
          <p:cNvPr id="12" name="ZoneTexte 11">
            <a:extLst>
              <a:ext uri="{FF2B5EF4-FFF2-40B4-BE49-F238E27FC236}">
                <a16:creationId xmlns:a16="http://schemas.microsoft.com/office/drawing/2014/main" id="{4D558E7A-7B9F-A241-A6F8-39BB866E7C43}"/>
              </a:ext>
            </a:extLst>
          </p:cNvPr>
          <p:cNvSpPr txBox="1"/>
          <p:nvPr/>
        </p:nvSpPr>
        <p:spPr>
          <a:xfrm>
            <a:off x="8624413" y="1864719"/>
            <a:ext cx="2132283" cy="430887"/>
          </a:xfrm>
          <a:prstGeom prst="rect">
            <a:avLst/>
          </a:prstGeom>
          <a:noFill/>
        </p:spPr>
        <p:txBody>
          <a:bodyPr wrap="square" rtlCol="0">
            <a:spAutoFit/>
          </a:bodyPr>
          <a:lstStyle>
            <a:defPPr>
              <a:defRPr lang="fr-FR"/>
            </a:defPPr>
            <a:lvl1pPr>
              <a:defRPr sz="1100" i="1">
                <a:latin typeface="Trebuchet MS" panose="020B0703020202090204" pitchFamily="34" charset="0"/>
              </a:defRPr>
            </a:lvl1pPr>
          </a:lstStyle>
          <a:p>
            <a:r>
              <a:rPr lang="en-GB"/>
              <a:t>Frame annotation based on recognized content:</a:t>
            </a:r>
          </a:p>
        </p:txBody>
      </p:sp>
      <p:sp>
        <p:nvSpPr>
          <p:cNvPr id="14" name="ZoneTexte 13">
            <a:extLst>
              <a:ext uri="{FF2B5EF4-FFF2-40B4-BE49-F238E27FC236}">
                <a16:creationId xmlns:a16="http://schemas.microsoft.com/office/drawing/2014/main" id="{9F7BC349-94C0-EA40-83CE-534DE6E7EED6}"/>
              </a:ext>
            </a:extLst>
          </p:cNvPr>
          <p:cNvSpPr txBox="1"/>
          <p:nvPr/>
        </p:nvSpPr>
        <p:spPr>
          <a:xfrm>
            <a:off x="575102" y="1234932"/>
            <a:ext cx="10811355" cy="523220"/>
          </a:xfrm>
          <a:prstGeom prst="rect">
            <a:avLst/>
          </a:prstGeom>
          <a:noFill/>
        </p:spPr>
        <p:txBody>
          <a:bodyPr wrap="square" rtlCol="0">
            <a:spAutoFit/>
          </a:bodyPr>
          <a:lstStyle/>
          <a:p>
            <a:r>
              <a:rPr lang="en-GB" sz="1350">
                <a:latin typeface="Trebuchet MS" panose="020B0703020202090204" pitchFamily="34" charset="0"/>
              </a:rPr>
              <a:t>The most straightforward application of CNNs might be image classification: you give a model thousands of images with their labels (classes), it learns how to recognize them and outputs the class probability.</a:t>
            </a:r>
          </a:p>
        </p:txBody>
      </p:sp>
      <p:sp>
        <p:nvSpPr>
          <p:cNvPr id="17" name="ZoneTexte 16">
            <a:extLst>
              <a:ext uri="{FF2B5EF4-FFF2-40B4-BE49-F238E27FC236}">
                <a16:creationId xmlns:a16="http://schemas.microsoft.com/office/drawing/2014/main" id="{2BC25EB9-5A1B-6941-9931-FA16C82F7428}"/>
              </a:ext>
            </a:extLst>
          </p:cNvPr>
          <p:cNvSpPr txBox="1"/>
          <p:nvPr/>
        </p:nvSpPr>
        <p:spPr>
          <a:xfrm>
            <a:off x="780841" y="1864721"/>
            <a:ext cx="2715269" cy="430887"/>
          </a:xfrm>
          <a:prstGeom prst="rect">
            <a:avLst/>
          </a:prstGeom>
          <a:noFill/>
        </p:spPr>
        <p:txBody>
          <a:bodyPr wrap="square" rtlCol="0">
            <a:spAutoFit/>
          </a:bodyPr>
          <a:lstStyle/>
          <a:p>
            <a:r>
              <a:rPr lang="en-GB" sz="1100" i="1">
                <a:latin typeface="Trebuchet MS" panose="020B0703020202090204" pitchFamily="34" charset="0"/>
              </a:rPr>
              <a:t>Output probabilities on the “CIFAR-10” (10 classes) dataset: </a:t>
            </a:r>
          </a:p>
        </p:txBody>
      </p:sp>
      <p:pic>
        <p:nvPicPr>
          <p:cNvPr id="19" name="Picture 1" descr="page46image21934480">
            <a:extLst>
              <a:ext uri="{FF2B5EF4-FFF2-40B4-BE49-F238E27FC236}">
                <a16:creationId xmlns:a16="http://schemas.microsoft.com/office/drawing/2014/main" id="{F2BB92A3-15AA-374C-85F5-2FE9CFE3E2C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476842" y="2473267"/>
            <a:ext cx="3515188" cy="179563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capture d’écran&#10;&#10;Description générée automatiquement">
            <a:extLst>
              <a:ext uri="{FF2B5EF4-FFF2-40B4-BE49-F238E27FC236}">
                <a16:creationId xmlns:a16="http://schemas.microsoft.com/office/drawing/2014/main" id="{1DC53D9A-1129-FF4E-BF98-416C14C0D64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8277" t="11188" r="8646" b="25845"/>
          <a:stretch/>
        </p:blipFill>
        <p:spPr>
          <a:xfrm>
            <a:off x="780841" y="2401139"/>
            <a:ext cx="3096678" cy="3916417"/>
          </a:xfrm>
          <a:prstGeom prst="rect">
            <a:avLst/>
          </a:prstGeom>
        </p:spPr>
      </p:pic>
    </p:spTree>
    <p:extLst>
      <p:ext uri="{BB962C8B-B14F-4D97-AF65-F5344CB8AC3E}">
        <p14:creationId xmlns:p14="http://schemas.microsoft.com/office/powerpoint/2010/main" val="336144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975533A-9A5F-7040-8597-07F0AC32C851}"/>
              </a:ext>
            </a:extLst>
          </p:cNvPr>
          <p:cNvSpPr txBox="1"/>
          <p:nvPr/>
        </p:nvSpPr>
        <p:spPr>
          <a:xfrm>
            <a:off x="1527495" y="2076207"/>
            <a:ext cx="9505506" cy="3262432"/>
          </a:xfrm>
          <a:prstGeom prst="rect">
            <a:avLst/>
          </a:prstGeom>
          <a:noFill/>
        </p:spPr>
        <p:txBody>
          <a:bodyPr wrap="square" rtlCol="0">
            <a:spAutoFit/>
          </a:bodyPr>
          <a:lstStyle/>
          <a:p>
            <a:pPr marL="571500" indent="-571500">
              <a:spcAft>
                <a:spcPts val="1200"/>
              </a:spcAft>
              <a:buAutoNum type="romanUcPeriod"/>
            </a:pPr>
            <a:r>
              <a:rPr lang="fr-FR" sz="2600" dirty="0">
                <a:solidFill>
                  <a:schemeClr val="tx1">
                    <a:lumMod val="65000"/>
                    <a:lumOff val="35000"/>
                  </a:schemeClr>
                </a:solidFill>
                <a:latin typeface="Trebuchet MS" panose="020B0703020202090204" pitchFamily="34" charset="0"/>
                <a:cs typeface="Futura Medium" panose="020B0602020204020303" pitchFamily="34" charset="-79"/>
              </a:rPr>
              <a:t> INTRODUCTION</a:t>
            </a:r>
          </a:p>
          <a:p>
            <a:pPr marL="571500" indent="-571500">
              <a:spcAft>
                <a:spcPts val="1200"/>
              </a:spcAft>
              <a:buFont typeface="+mj-lt"/>
              <a:buAutoNum type="romanUcPeriod"/>
            </a:pPr>
            <a:r>
              <a:rPr lang="fr-FR" sz="2600" dirty="0">
                <a:solidFill>
                  <a:schemeClr val="tx1">
                    <a:lumMod val="65000"/>
                    <a:lumOff val="35000"/>
                  </a:schemeClr>
                </a:solidFill>
                <a:latin typeface="Trebuchet MS" panose="020B0703020202090204" pitchFamily="34" charset="0"/>
                <a:cs typeface="Futura Medium" panose="020B0602020204020303" pitchFamily="34" charset="-79"/>
              </a:rPr>
              <a:t> DEEP LEARNING &amp; NEURAL NETWORKS</a:t>
            </a:r>
          </a:p>
          <a:p>
            <a:pPr marL="571500" indent="-571500">
              <a:spcAft>
                <a:spcPts val="1200"/>
              </a:spcAft>
              <a:buFontTx/>
              <a:buAutoNum type="romanUcPeriod"/>
            </a:pPr>
            <a:r>
              <a:rPr lang="fr-FR" sz="2600" dirty="0">
                <a:solidFill>
                  <a:schemeClr val="tx1">
                    <a:lumMod val="65000"/>
                    <a:lumOff val="35000"/>
                  </a:schemeClr>
                </a:solidFill>
                <a:latin typeface="Trebuchet MS" panose="020B0703020202090204" pitchFamily="34" charset="0"/>
                <a:cs typeface="Futura Medium" panose="020B0602020204020303" pitchFamily="34" charset="-79"/>
              </a:rPr>
              <a:t> CONVOLUTIONAL NEURAL NETWORKS (CNN)</a:t>
            </a:r>
          </a:p>
          <a:p>
            <a:pPr marL="571500" indent="-571500">
              <a:spcAft>
                <a:spcPts val="1200"/>
              </a:spcAft>
              <a:buFontTx/>
              <a:buAutoNum type="romanUcPeriod"/>
            </a:pPr>
            <a:r>
              <a:rPr lang="fr-FR" sz="2600" dirty="0">
                <a:solidFill>
                  <a:schemeClr val="tx1">
                    <a:lumMod val="65000"/>
                    <a:lumOff val="35000"/>
                  </a:schemeClr>
                </a:solidFill>
                <a:latin typeface="Trebuchet MS" panose="020B0703020202090204" pitchFamily="34" charset="0"/>
                <a:cs typeface="Futura Medium" panose="020B0602020204020303" pitchFamily="34" charset="-79"/>
              </a:rPr>
              <a:t> RECURRENT NEURAL NETWORKS (RNN)</a:t>
            </a:r>
          </a:p>
          <a:p>
            <a:pPr marL="571500" indent="-571500">
              <a:spcAft>
                <a:spcPts val="1200"/>
              </a:spcAft>
              <a:buFontTx/>
              <a:buAutoNum type="romanUcPeriod"/>
            </a:pPr>
            <a:r>
              <a:rPr lang="fr-FR" sz="2600" dirty="0">
                <a:solidFill>
                  <a:schemeClr val="tx1">
                    <a:lumMod val="65000"/>
                    <a:lumOff val="35000"/>
                  </a:schemeClr>
                </a:solidFill>
                <a:latin typeface="Trebuchet MS" panose="020B0703020202090204" pitchFamily="34" charset="0"/>
                <a:cs typeface="Futura Medium" panose="020B0602020204020303" pitchFamily="34" charset="-79"/>
              </a:rPr>
              <a:t> OTHER TYPES OF DEEP LEARNING MODELS</a:t>
            </a:r>
          </a:p>
          <a:p>
            <a:pPr marL="571500" indent="-571500">
              <a:spcAft>
                <a:spcPts val="1200"/>
              </a:spcAft>
              <a:buFontTx/>
              <a:buAutoNum type="romanUcPeriod"/>
            </a:pPr>
            <a:r>
              <a:rPr lang="fr-FR" sz="2600" dirty="0">
                <a:solidFill>
                  <a:schemeClr val="tx1">
                    <a:lumMod val="65000"/>
                    <a:lumOff val="35000"/>
                  </a:schemeClr>
                </a:solidFill>
                <a:latin typeface="Trebuchet MS" panose="020B0703020202090204" pitchFamily="34" charset="0"/>
                <a:cs typeface="Futura Medium" panose="020B0602020204020303" pitchFamily="34" charset="-79"/>
              </a:rPr>
              <a:t> APPENDIX</a:t>
            </a:r>
          </a:p>
        </p:txBody>
      </p:sp>
      <p:sp>
        <p:nvSpPr>
          <p:cNvPr id="8" name="Rectangle 3">
            <a:extLst>
              <a:ext uri="{FF2B5EF4-FFF2-40B4-BE49-F238E27FC236}">
                <a16:creationId xmlns:a16="http://schemas.microsoft.com/office/drawing/2014/main" id="{5191FA60-1181-CB49-8B04-6C1D3B6B0F4C}"/>
              </a:ext>
            </a:extLst>
          </p:cNvPr>
          <p:cNvSpPr/>
          <p:nvPr/>
        </p:nvSpPr>
        <p:spPr>
          <a:xfrm>
            <a:off x="0" y="6355803"/>
            <a:ext cx="12192000" cy="502196"/>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3">
            <a:extLst>
              <a:ext uri="{FF2B5EF4-FFF2-40B4-BE49-F238E27FC236}">
                <a16:creationId xmlns:a16="http://schemas.microsoft.com/office/drawing/2014/main" id="{4A5FFC33-9068-D142-8668-633882A85266}"/>
              </a:ext>
            </a:extLst>
          </p:cNvPr>
          <p:cNvSpPr/>
          <p:nvPr/>
        </p:nvSpPr>
        <p:spPr>
          <a:xfrm rot="10800000">
            <a:off x="0" y="0"/>
            <a:ext cx="12192000" cy="502196"/>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ZoneTexte 9">
            <a:extLst>
              <a:ext uri="{FF2B5EF4-FFF2-40B4-BE49-F238E27FC236}">
                <a16:creationId xmlns:a16="http://schemas.microsoft.com/office/drawing/2014/main" id="{9F01AEAE-3D58-D143-BECD-1A2F474B3FF7}"/>
              </a:ext>
            </a:extLst>
          </p:cNvPr>
          <p:cNvSpPr txBox="1"/>
          <p:nvPr/>
        </p:nvSpPr>
        <p:spPr>
          <a:xfrm>
            <a:off x="946298" y="794896"/>
            <a:ext cx="9101469" cy="523220"/>
          </a:xfrm>
          <a:prstGeom prst="rect">
            <a:avLst/>
          </a:prstGeom>
          <a:noFill/>
        </p:spPr>
        <p:txBody>
          <a:bodyPr wrap="square" rtlCol="0">
            <a:spAutoFit/>
          </a:bodyPr>
          <a:lstStyle/>
          <a:p>
            <a:r>
              <a:rPr lang="en-GB" sz="2800" dirty="0">
                <a:solidFill>
                  <a:schemeClr val="tx1">
                    <a:lumMod val="65000"/>
                    <a:lumOff val="35000"/>
                  </a:schemeClr>
                </a:solidFill>
                <a:latin typeface="Trebuchet MS" panose="020B0703020202090204" pitchFamily="34" charset="0"/>
                <a:cs typeface="Futura Medium" panose="020B0602020204020303" pitchFamily="34" charset="-79"/>
              </a:rPr>
              <a:t>AGENDA</a:t>
            </a:r>
          </a:p>
        </p:txBody>
      </p:sp>
      <p:sp>
        <p:nvSpPr>
          <p:cNvPr id="11" name="Rectangle 10">
            <a:extLst>
              <a:ext uri="{FF2B5EF4-FFF2-40B4-BE49-F238E27FC236}">
                <a16:creationId xmlns:a16="http://schemas.microsoft.com/office/drawing/2014/main" id="{B4926152-BEA8-194A-BD7F-25A603E786F3}"/>
              </a:ext>
            </a:extLst>
          </p:cNvPr>
          <p:cNvSpPr/>
          <p:nvPr/>
        </p:nvSpPr>
        <p:spPr>
          <a:xfrm>
            <a:off x="478465" y="663949"/>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701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ZoneTexte 40">
            <a:extLst>
              <a:ext uri="{FF2B5EF4-FFF2-40B4-BE49-F238E27FC236}">
                <a16:creationId xmlns:a16="http://schemas.microsoft.com/office/drawing/2014/main" id="{863DA11B-0089-3545-A42A-DFA9AB0E4B54}"/>
              </a:ext>
            </a:extLst>
          </p:cNvPr>
          <p:cNvSpPr txBox="1"/>
          <p:nvPr/>
        </p:nvSpPr>
        <p:spPr>
          <a:xfrm>
            <a:off x="575102" y="1324116"/>
            <a:ext cx="10811355" cy="300082"/>
          </a:xfrm>
          <a:prstGeom prst="rect">
            <a:avLst/>
          </a:prstGeom>
          <a:noFill/>
        </p:spPr>
        <p:txBody>
          <a:bodyPr wrap="square" rtlCol="0">
            <a:spAutoFit/>
          </a:bodyPr>
          <a:lstStyle/>
          <a:p>
            <a:pPr lvl="0"/>
            <a:r>
              <a:rPr lang="en-GB" sz="1350">
                <a:solidFill>
                  <a:prstClr val="black"/>
                </a:solidFill>
                <a:latin typeface="Trebuchet MS" panose="020B0703020202090204" pitchFamily="34" charset="0"/>
              </a:rPr>
              <a:t>Object detection goes further than simple classification by defining a </a:t>
            </a:r>
            <a:r>
              <a:rPr lang="en-GB" sz="1350" b="1">
                <a:solidFill>
                  <a:prstClr val="black"/>
                </a:solidFill>
                <a:latin typeface="Trebuchet MS" panose="020B0703020202090204" pitchFamily="34" charset="0"/>
              </a:rPr>
              <a:t>bounding box </a:t>
            </a:r>
            <a:r>
              <a:rPr lang="en-GB" sz="1350">
                <a:solidFill>
                  <a:prstClr val="black"/>
                </a:solidFill>
                <a:latin typeface="Trebuchet MS" panose="020B0703020202090204" pitchFamily="34" charset="0"/>
              </a:rPr>
              <a:t>around the recognized object.</a:t>
            </a:r>
          </a:p>
        </p:txBody>
      </p:sp>
      <p:sp>
        <p:nvSpPr>
          <p:cNvPr id="2" name="ZoneTexte 1">
            <a:extLst>
              <a:ext uri="{FF2B5EF4-FFF2-40B4-BE49-F238E27FC236}">
                <a16:creationId xmlns:a16="http://schemas.microsoft.com/office/drawing/2014/main" id="{E1D2B890-E10A-F347-BB6C-922325262800}"/>
              </a:ext>
            </a:extLst>
          </p:cNvPr>
          <p:cNvSpPr txBox="1"/>
          <p:nvPr/>
        </p:nvSpPr>
        <p:spPr>
          <a:xfrm>
            <a:off x="1073888" y="435500"/>
            <a:ext cx="10710441"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EXAMPLE (II): OBJECT DETECTION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5E71224A-C03F-6B48-8A51-0B4371310CDE}"/>
              </a:ext>
            </a:extLst>
          </p:cNvPr>
          <p:cNvSpPr txBox="1"/>
          <p:nvPr/>
        </p:nvSpPr>
        <p:spPr>
          <a:xfrm>
            <a:off x="542415" y="2687808"/>
            <a:ext cx="5294593" cy="507831"/>
          </a:xfrm>
          <a:prstGeom prst="rect">
            <a:avLst/>
          </a:prstGeom>
          <a:noFill/>
        </p:spPr>
        <p:txBody>
          <a:bodyPr wrap="square" rtlCol="0">
            <a:spAutoFit/>
          </a:bodyPr>
          <a:lstStyle>
            <a:defPPr>
              <a:defRPr lang="fr-FR"/>
            </a:defPPr>
            <a:lvl1pPr marL="285750" indent="-285750">
              <a:buFont typeface="Arial" panose="020B0604020202020204" pitchFamily="34" charset="0"/>
              <a:buChar char="•"/>
              <a:defRPr sz="1350">
                <a:latin typeface="Trebuchet MS" panose="020B0703020202090204" pitchFamily="34" charset="0"/>
              </a:defRPr>
            </a:lvl1pPr>
          </a:lstStyle>
          <a:p>
            <a:endParaRPr lang="fr-FR"/>
          </a:p>
          <a:p>
            <a:endParaRPr lang="en-GB"/>
          </a:p>
        </p:txBody>
      </p:sp>
      <p:sp>
        <p:nvSpPr>
          <p:cNvPr id="9" name="Rectangle 8">
            <a:extLst>
              <a:ext uri="{FF2B5EF4-FFF2-40B4-BE49-F238E27FC236}">
                <a16:creationId xmlns:a16="http://schemas.microsoft.com/office/drawing/2014/main" id="{949AEF60-DE3A-B14F-9A6F-8057C6642E16}"/>
              </a:ext>
            </a:extLst>
          </p:cNvPr>
          <p:cNvSpPr/>
          <p:nvPr/>
        </p:nvSpPr>
        <p:spPr>
          <a:xfrm>
            <a:off x="570902" y="1817055"/>
            <a:ext cx="5195630" cy="1854354"/>
          </a:xfrm>
          <a:prstGeom prst="rect">
            <a:avLst/>
          </a:prstGeom>
          <a:noFill/>
        </p:spPr>
        <p:txBody>
          <a:bodyPr wrap="square" rtlCol="0">
            <a:spAutoFit/>
          </a:bodyPr>
          <a:lstStyle/>
          <a:p>
            <a:pPr>
              <a:spcAft>
                <a:spcPts val="1200"/>
              </a:spcAft>
            </a:pPr>
            <a:r>
              <a:rPr lang="en-GB" sz="1350">
                <a:latin typeface="Trebuchet MS" panose="020B0703020202090204" pitchFamily="34" charset="0"/>
              </a:rPr>
              <a:t>A popular approach is the </a:t>
            </a:r>
            <a:r>
              <a:rPr lang="en-GB" sz="1350" b="1">
                <a:solidFill>
                  <a:srgbClr val="B99C45"/>
                </a:solidFill>
                <a:latin typeface="Trebuchet MS" panose="020B0703020202090204" pitchFamily="34" charset="0"/>
              </a:rPr>
              <a:t>Region-based CNN </a:t>
            </a:r>
            <a:r>
              <a:rPr lang="en-GB" sz="1350">
                <a:latin typeface="Trebuchet MS" panose="020B0703020202090204" pitchFamily="34" charset="0"/>
              </a:rPr>
              <a:t>model (R-CNN, 2014, </a:t>
            </a:r>
            <a:r>
              <a:rPr lang="en-GB" sz="1350">
                <a:latin typeface="Trebuchet MS" panose="020B0703020202090204" pitchFamily="34" charset="0"/>
                <a:hlinkClick r:id="rId2">
                  <a:extLst>
                    <a:ext uri="{A12FA001-AC4F-418D-AE19-62706E023703}">
                      <ahyp:hlinkClr xmlns:ahyp="http://schemas.microsoft.com/office/drawing/2018/hyperlinkcolor" val="tx"/>
                    </a:ext>
                  </a:extLst>
                </a:hlinkClick>
              </a:rPr>
              <a:t>link</a:t>
            </a:r>
            <a:r>
              <a:rPr lang="en-GB" sz="1350">
                <a:latin typeface="Trebuchet MS" panose="020B0703020202090204" pitchFamily="34" charset="0"/>
              </a:rPr>
              <a:t>): </a:t>
            </a:r>
          </a:p>
          <a:p>
            <a:pPr marL="342900" indent="-342900">
              <a:spcAft>
                <a:spcPts val="1200"/>
              </a:spcAft>
              <a:buFont typeface="+mj-lt"/>
              <a:buAutoNum type="arabicParenR"/>
            </a:pPr>
            <a:r>
              <a:rPr lang="en-GB" sz="1350">
                <a:latin typeface="Trebuchet MS" panose="020B0703020202090204" pitchFamily="34" charset="0"/>
              </a:rPr>
              <a:t>First, the model determines where the objects could be located in the image, using a </a:t>
            </a:r>
            <a:r>
              <a:rPr lang="en-GB" sz="1350" b="1">
                <a:latin typeface="Trebuchet MS" panose="020B0703020202090204" pitchFamily="34" charset="0"/>
              </a:rPr>
              <a:t>“selective search” </a:t>
            </a:r>
            <a:r>
              <a:rPr lang="en-GB" sz="1350">
                <a:latin typeface="Trebuchet MS" panose="020B0703020202090204" pitchFamily="34" charset="0"/>
              </a:rPr>
              <a:t>algorithm which iteratively groups together similar pixels.</a:t>
            </a:r>
          </a:p>
          <a:p>
            <a:pPr marL="342900" indent="-342900">
              <a:spcAft>
                <a:spcPts val="1200"/>
              </a:spcAft>
              <a:buFont typeface="+mj-lt"/>
              <a:buAutoNum type="arabicParenR"/>
            </a:pPr>
            <a:r>
              <a:rPr lang="en-GB" sz="1350">
                <a:latin typeface="Trebuchet MS" panose="020B0703020202090204" pitchFamily="34" charset="0"/>
              </a:rPr>
              <a:t>Then it puts a bounding box around each category-independent region proposal, and </a:t>
            </a:r>
            <a:r>
              <a:rPr lang="en-GB" sz="1350" b="1">
                <a:latin typeface="Trebuchet MS" panose="020B0703020202090204" pitchFamily="34" charset="0"/>
              </a:rPr>
              <a:t>uses a CNN </a:t>
            </a:r>
            <a:r>
              <a:rPr lang="en-GB" sz="1350">
                <a:latin typeface="Trebuchet MS" panose="020B0703020202090204" pitchFamily="34" charset="0"/>
              </a:rPr>
              <a:t>to classify it.</a:t>
            </a:r>
          </a:p>
        </p:txBody>
      </p:sp>
      <p:cxnSp>
        <p:nvCxnSpPr>
          <p:cNvPr id="13" name="Connecteur droit 12">
            <a:extLst>
              <a:ext uri="{FF2B5EF4-FFF2-40B4-BE49-F238E27FC236}">
                <a16:creationId xmlns:a16="http://schemas.microsoft.com/office/drawing/2014/main" id="{8E8D92CB-D143-584C-87E1-1E98AB0D7043}"/>
              </a:ext>
            </a:extLst>
          </p:cNvPr>
          <p:cNvCxnSpPr>
            <a:cxnSpLocks/>
          </p:cNvCxnSpPr>
          <p:nvPr/>
        </p:nvCxnSpPr>
        <p:spPr>
          <a:xfrm flipV="1">
            <a:off x="6183493" y="2887383"/>
            <a:ext cx="0" cy="1800000"/>
          </a:xfrm>
          <a:prstGeom prst="line">
            <a:avLst/>
          </a:prstGeom>
          <a:ln w="19050">
            <a:solidFill>
              <a:srgbClr val="CBAC4E"/>
            </a:solidFill>
          </a:ln>
        </p:spPr>
        <p:style>
          <a:lnRef idx="1">
            <a:schemeClr val="accent1"/>
          </a:lnRef>
          <a:fillRef idx="0">
            <a:schemeClr val="accent1"/>
          </a:fillRef>
          <a:effectRef idx="0">
            <a:schemeClr val="accent1"/>
          </a:effectRef>
          <a:fontRef idx="minor">
            <a:schemeClr val="tx1"/>
          </a:fontRef>
        </p:style>
      </p:cxnSp>
      <p:sp>
        <p:nvSpPr>
          <p:cNvPr id="30" name="Rectangle 3">
            <a:extLst>
              <a:ext uri="{FF2B5EF4-FFF2-40B4-BE49-F238E27FC236}">
                <a16:creationId xmlns:a16="http://schemas.microsoft.com/office/drawing/2014/main" id="{E97F05B6-1725-7346-B447-7777AE466B6E}"/>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e 15">
            <a:extLst>
              <a:ext uri="{FF2B5EF4-FFF2-40B4-BE49-F238E27FC236}">
                <a16:creationId xmlns:a16="http://schemas.microsoft.com/office/drawing/2014/main" id="{33764B39-373D-D342-B873-07C445E9CAF1}"/>
              </a:ext>
            </a:extLst>
          </p:cNvPr>
          <p:cNvGrpSpPr>
            <a:grpSpLocks/>
          </p:cNvGrpSpPr>
          <p:nvPr/>
        </p:nvGrpSpPr>
        <p:grpSpPr>
          <a:xfrm>
            <a:off x="457047" y="3985053"/>
            <a:ext cx="5625303" cy="2125574"/>
            <a:chOff x="562186" y="4392827"/>
            <a:chExt cx="5495742" cy="2022877"/>
          </a:xfrm>
        </p:grpSpPr>
        <p:pic>
          <p:nvPicPr>
            <p:cNvPr id="34" name="Picture 2" descr="page114image21499552">
              <a:extLst>
                <a:ext uri="{FF2B5EF4-FFF2-40B4-BE49-F238E27FC236}">
                  <a16:creationId xmlns:a16="http://schemas.microsoft.com/office/drawing/2014/main" id="{EA5F9928-1D6B-C74C-A7A0-E2C53B0ACEF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rot="5400000">
              <a:off x="3276133" y="5461105"/>
              <a:ext cx="147511" cy="206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age114image21499552">
              <a:extLst>
                <a:ext uri="{FF2B5EF4-FFF2-40B4-BE49-F238E27FC236}">
                  <a16:creationId xmlns:a16="http://schemas.microsoft.com/office/drawing/2014/main" id="{AB5A9C87-E51B-3246-AA97-FEF50221401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213089" y="5279330"/>
              <a:ext cx="197037" cy="206814"/>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page110image21138064">
              <a:extLst>
                <a:ext uri="{FF2B5EF4-FFF2-40B4-BE49-F238E27FC236}">
                  <a16:creationId xmlns:a16="http://schemas.microsoft.com/office/drawing/2014/main" id="{991E7F89-BF5D-DC4B-BE1A-DDA311AB92E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283"/>
            <a:stretch/>
          </p:blipFill>
          <p:spPr bwMode="auto">
            <a:xfrm>
              <a:off x="562186" y="4392827"/>
              <a:ext cx="2706578" cy="174111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page114image21499552">
              <a:extLst>
                <a:ext uri="{FF2B5EF4-FFF2-40B4-BE49-F238E27FC236}">
                  <a16:creationId xmlns:a16="http://schemas.microsoft.com/office/drawing/2014/main" id="{F336ADD5-94BA-3748-AC12-0394DA1BB17C}"/>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415042" y="4860052"/>
              <a:ext cx="2642886" cy="1065944"/>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9C85F30-F5E1-714D-83FF-24A3A07D223C}"/>
                </a:ext>
              </a:extLst>
            </p:cNvPr>
            <p:cNvSpPr txBox="1"/>
            <p:nvPr/>
          </p:nvSpPr>
          <p:spPr>
            <a:xfrm>
              <a:off x="694117" y="6154094"/>
              <a:ext cx="2537291" cy="261610"/>
            </a:xfrm>
            <a:prstGeom prst="rect">
              <a:avLst/>
            </a:prstGeom>
            <a:noFill/>
          </p:spPr>
          <p:txBody>
            <a:bodyPr wrap="square" rtlCol="0">
              <a:spAutoFit/>
            </a:bodyPr>
            <a:lstStyle/>
            <a:p>
              <a:pPr algn="ctr"/>
              <a:r>
                <a:rPr lang="en-GB" sz="1100" i="1">
                  <a:latin typeface="Trebuchet MS" panose="020B0703020202090204" pitchFamily="34" charset="0"/>
                </a:rPr>
                <a:t>Selective search iterative process</a:t>
              </a:r>
            </a:p>
          </p:txBody>
        </p:sp>
        <p:sp>
          <p:nvSpPr>
            <p:cNvPr id="24" name="ZoneTexte 23">
              <a:extLst>
                <a:ext uri="{FF2B5EF4-FFF2-40B4-BE49-F238E27FC236}">
                  <a16:creationId xmlns:a16="http://schemas.microsoft.com/office/drawing/2014/main" id="{4E286637-B703-3241-B82D-95E63F42F4AA}"/>
                </a:ext>
              </a:extLst>
            </p:cNvPr>
            <p:cNvSpPr txBox="1"/>
            <p:nvPr/>
          </p:nvSpPr>
          <p:spPr>
            <a:xfrm>
              <a:off x="3444975" y="6154094"/>
              <a:ext cx="2537291" cy="261610"/>
            </a:xfrm>
            <a:prstGeom prst="rect">
              <a:avLst/>
            </a:prstGeom>
            <a:noFill/>
          </p:spPr>
          <p:txBody>
            <a:bodyPr wrap="square" rtlCol="0">
              <a:spAutoFit/>
            </a:bodyPr>
            <a:lstStyle/>
            <a:p>
              <a:pPr algn="ctr"/>
              <a:r>
                <a:rPr lang="en-GB" sz="1100" i="1">
                  <a:latin typeface="Trebuchet MS" panose="020B0703020202090204" pitchFamily="34" charset="0"/>
                </a:rPr>
                <a:t>CNN region classification</a:t>
              </a:r>
            </a:p>
          </p:txBody>
        </p:sp>
        <p:sp>
          <p:nvSpPr>
            <p:cNvPr id="31" name="Rectangle 30">
              <a:extLst>
                <a:ext uri="{FF2B5EF4-FFF2-40B4-BE49-F238E27FC236}">
                  <a16:creationId xmlns:a16="http://schemas.microsoft.com/office/drawing/2014/main" id="{53590814-097E-F24F-894D-F4919D8B57DA}"/>
                </a:ext>
              </a:extLst>
            </p:cNvPr>
            <p:cNvSpPr/>
            <p:nvPr/>
          </p:nvSpPr>
          <p:spPr>
            <a:xfrm>
              <a:off x="3372201" y="4871133"/>
              <a:ext cx="606415" cy="212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Rectangle 41">
            <a:extLst>
              <a:ext uri="{FF2B5EF4-FFF2-40B4-BE49-F238E27FC236}">
                <a16:creationId xmlns:a16="http://schemas.microsoft.com/office/drawing/2014/main" id="{893B2C49-3209-AD4B-852D-7C9ACD885D79}"/>
              </a:ext>
            </a:extLst>
          </p:cNvPr>
          <p:cNvSpPr/>
          <p:nvPr/>
        </p:nvSpPr>
        <p:spPr>
          <a:xfrm>
            <a:off x="6420198" y="1817055"/>
            <a:ext cx="5364132" cy="1284967"/>
          </a:xfrm>
          <a:prstGeom prst="rect">
            <a:avLst/>
          </a:prstGeom>
        </p:spPr>
        <p:txBody>
          <a:bodyPr wrap="square">
            <a:spAutoFit/>
          </a:bodyPr>
          <a:lstStyle/>
          <a:p>
            <a:pPr>
              <a:spcAft>
                <a:spcPts val="1200"/>
              </a:spcAft>
            </a:pPr>
            <a:r>
              <a:rPr lang="en-GB" sz="1350">
                <a:latin typeface="Trebuchet MS" panose="020B0703020202090204" pitchFamily="34" charset="0"/>
              </a:rPr>
              <a:t>The </a:t>
            </a:r>
            <a:r>
              <a:rPr lang="en-GB" sz="1350" b="1">
                <a:solidFill>
                  <a:srgbClr val="B99C45"/>
                </a:solidFill>
                <a:latin typeface="Trebuchet MS" panose="020B0703020202090204" pitchFamily="34" charset="0"/>
              </a:rPr>
              <a:t>“You Only Look Once”</a:t>
            </a:r>
            <a:r>
              <a:rPr lang="en-GB" sz="1350" b="1">
                <a:latin typeface="Trebuchet MS" panose="020B0703020202090204" pitchFamily="34" charset="0"/>
              </a:rPr>
              <a:t> </a:t>
            </a:r>
            <a:r>
              <a:rPr lang="en-GB" sz="1350">
                <a:latin typeface="Trebuchet MS" panose="020B0703020202090204" pitchFamily="34" charset="0"/>
              </a:rPr>
              <a:t>(YOLO, 2015, </a:t>
            </a:r>
            <a:r>
              <a:rPr lang="en-GB" sz="1350">
                <a:latin typeface="Trebuchet MS" panose="020B0703020202090204" pitchFamily="34" charset="0"/>
                <a:hlinkClick r:id="rId7">
                  <a:extLst>
                    <a:ext uri="{A12FA001-AC4F-418D-AE19-62706E023703}">
                      <ahyp:hlinkClr xmlns:ahyp="http://schemas.microsoft.com/office/drawing/2018/hyperlinkcolor" val="tx"/>
                    </a:ext>
                  </a:extLst>
                </a:hlinkClick>
              </a:rPr>
              <a:t>link</a:t>
            </a:r>
            <a:r>
              <a:rPr lang="en-GB" sz="1350">
                <a:latin typeface="Trebuchet MS" panose="020B0703020202090204" pitchFamily="34" charset="0"/>
              </a:rPr>
              <a:t>) and </a:t>
            </a:r>
            <a:r>
              <a:rPr lang="en-GB" sz="1350" b="1">
                <a:solidFill>
                  <a:srgbClr val="B99C45"/>
                </a:solidFill>
                <a:latin typeface="Trebuchet MS" panose="020B0703020202090204" pitchFamily="34" charset="0"/>
              </a:rPr>
              <a:t>“Single Shot Detector”</a:t>
            </a:r>
            <a:r>
              <a:rPr lang="en-GB" sz="1350">
                <a:latin typeface="Trebuchet MS" panose="020B0703020202090204" pitchFamily="34" charset="0"/>
              </a:rPr>
              <a:t> (SSD, 2016, </a:t>
            </a:r>
            <a:r>
              <a:rPr lang="en-GB" sz="1350">
                <a:latin typeface="Trebuchet MS" panose="020B0703020202090204" pitchFamily="34" charset="0"/>
                <a:hlinkClick r:id="rId8">
                  <a:extLst>
                    <a:ext uri="{A12FA001-AC4F-418D-AE19-62706E023703}">
                      <ahyp:hlinkClr xmlns:ahyp="http://schemas.microsoft.com/office/drawing/2018/hyperlinkcolor" val="tx"/>
                    </a:ext>
                  </a:extLst>
                </a:hlinkClick>
              </a:rPr>
              <a:t>link</a:t>
            </a:r>
            <a:r>
              <a:rPr lang="en-GB" sz="1350">
                <a:latin typeface="Trebuchet MS" panose="020B0703020202090204" pitchFamily="34" charset="0"/>
              </a:rPr>
              <a:t>) models use the same principle, but they predict bounding boxes and class probabilities from the full image in a single, trainable pipeline.</a:t>
            </a:r>
          </a:p>
          <a:p>
            <a:r>
              <a:rPr lang="en-GB" sz="1350">
                <a:latin typeface="Trebuchet MS" panose="020B0703020202090204" pitchFamily="34" charset="0"/>
              </a:rPr>
              <a:t>Therefore, they are much faster and can easily </a:t>
            </a:r>
            <a:r>
              <a:rPr lang="en-GB" sz="1350" b="1">
                <a:latin typeface="Trebuchet MS" panose="020B0703020202090204" pitchFamily="34" charset="0"/>
              </a:rPr>
              <a:t>process video</a:t>
            </a:r>
            <a:r>
              <a:rPr lang="en-GB" sz="1350">
                <a:latin typeface="Trebuchet MS" panose="020B0703020202090204" pitchFamily="34" charset="0"/>
              </a:rPr>
              <a:t>:</a:t>
            </a:r>
          </a:p>
        </p:txBody>
      </p:sp>
      <p:pic>
        <p:nvPicPr>
          <p:cNvPr id="22" name="Image 21">
            <a:extLst>
              <a:ext uri="{FF2B5EF4-FFF2-40B4-BE49-F238E27FC236}">
                <a16:creationId xmlns:a16="http://schemas.microsoft.com/office/drawing/2014/main" id="{484F279B-022C-EC45-8F15-95CB3C16280D}"/>
              </a:ext>
            </a:extLst>
          </p:cNvPr>
          <p:cNvPicPr>
            <a:picLocks noChangeAspect="1"/>
          </p:cNvPicPr>
          <p:nvPr/>
        </p:nvPicPr>
        <p:blipFill>
          <a:blip r:embed="rId9"/>
          <a:stretch>
            <a:fillRect/>
          </a:stretch>
        </p:blipFill>
        <p:spPr>
          <a:xfrm>
            <a:off x="6688653" y="3391872"/>
            <a:ext cx="4740213" cy="2664000"/>
          </a:xfrm>
          <a:prstGeom prst="rect">
            <a:avLst/>
          </a:prstGeom>
        </p:spPr>
      </p:pic>
    </p:spTree>
    <p:extLst>
      <p:ext uri="{BB962C8B-B14F-4D97-AF65-F5344CB8AC3E}">
        <p14:creationId xmlns:p14="http://schemas.microsoft.com/office/powerpoint/2010/main" val="4155535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96270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EXAMPLE (III) – SEMANTIC SEGMENTATION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3">
            <a:extLst>
              <a:ext uri="{FF2B5EF4-FFF2-40B4-BE49-F238E27FC236}">
                <a16:creationId xmlns:a16="http://schemas.microsoft.com/office/drawing/2014/main" id="{E3140E24-30BB-4244-96DD-E0019D28115A}"/>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ZoneTexte 12">
            <a:extLst>
              <a:ext uri="{FF2B5EF4-FFF2-40B4-BE49-F238E27FC236}">
                <a16:creationId xmlns:a16="http://schemas.microsoft.com/office/drawing/2014/main" id="{792900AB-EBF1-C24B-9670-C19DEACF6C92}"/>
              </a:ext>
            </a:extLst>
          </p:cNvPr>
          <p:cNvSpPr txBox="1"/>
          <p:nvPr/>
        </p:nvSpPr>
        <p:spPr>
          <a:xfrm>
            <a:off x="561849" y="1299659"/>
            <a:ext cx="10811355" cy="507831"/>
          </a:xfrm>
          <a:prstGeom prst="rect">
            <a:avLst/>
          </a:prstGeom>
          <a:noFill/>
        </p:spPr>
        <p:txBody>
          <a:bodyPr wrap="square" rtlCol="0">
            <a:spAutoFit/>
          </a:bodyPr>
          <a:lstStyle/>
          <a:p>
            <a:r>
              <a:rPr lang="en-GB" sz="1350">
                <a:latin typeface="Trebuchet MS" panose="020B0703020202090204" pitchFamily="34" charset="0"/>
              </a:rPr>
              <a:t>Semantic segmentation goes even further by </a:t>
            </a:r>
            <a:r>
              <a:rPr lang="en-GB" sz="1350" b="1">
                <a:latin typeface="Trebuchet MS" panose="020B0703020202090204" pitchFamily="34" charset="0"/>
              </a:rPr>
              <a:t>classifying each individual pixel</a:t>
            </a:r>
            <a:r>
              <a:rPr lang="en-GB" sz="1350">
                <a:latin typeface="Trebuchet MS" panose="020B0703020202090204" pitchFamily="34" charset="0"/>
              </a:rPr>
              <a:t> in an image, in order to </a:t>
            </a:r>
            <a:r>
              <a:rPr lang="en-GB" sz="1350" b="1">
                <a:latin typeface="Trebuchet MS" panose="020B0703020202090204" pitchFamily="34" charset="0"/>
              </a:rPr>
              <a:t>outline the shape </a:t>
            </a:r>
            <a:r>
              <a:rPr lang="en-GB" sz="1350">
                <a:latin typeface="Trebuchet MS" panose="020B0703020202090204" pitchFamily="34" charset="0"/>
              </a:rPr>
              <a:t>of the recognized objects.</a:t>
            </a:r>
          </a:p>
        </p:txBody>
      </p:sp>
      <p:pic>
        <p:nvPicPr>
          <p:cNvPr id="15" name="Image 14">
            <a:extLst>
              <a:ext uri="{FF2B5EF4-FFF2-40B4-BE49-F238E27FC236}">
                <a16:creationId xmlns:a16="http://schemas.microsoft.com/office/drawing/2014/main" id="{A42C2960-AE90-3E42-9C58-ABA9655224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02218" y="1824801"/>
            <a:ext cx="4256133" cy="1983692"/>
          </a:xfrm>
          <a:prstGeom prst="rect">
            <a:avLst/>
          </a:prstGeom>
        </p:spPr>
      </p:pic>
      <p:sp>
        <p:nvSpPr>
          <p:cNvPr id="12" name="ZoneTexte 11">
            <a:extLst>
              <a:ext uri="{FF2B5EF4-FFF2-40B4-BE49-F238E27FC236}">
                <a16:creationId xmlns:a16="http://schemas.microsoft.com/office/drawing/2014/main" id="{EA1FCF34-34B5-6346-9DAF-B927350480AE}"/>
              </a:ext>
            </a:extLst>
          </p:cNvPr>
          <p:cNvSpPr txBox="1"/>
          <p:nvPr/>
        </p:nvSpPr>
        <p:spPr>
          <a:xfrm>
            <a:off x="561849" y="2046110"/>
            <a:ext cx="5610351" cy="1608133"/>
          </a:xfrm>
          <a:prstGeom prst="rect">
            <a:avLst/>
          </a:prstGeom>
          <a:noFill/>
        </p:spPr>
        <p:txBody>
          <a:bodyPr wrap="square" rtlCol="0">
            <a:spAutoFit/>
          </a:bodyPr>
          <a:lstStyle/>
          <a:p>
            <a:pPr>
              <a:spcAft>
                <a:spcPts val="1200"/>
              </a:spcAft>
            </a:pPr>
            <a:r>
              <a:rPr lang="en-GB" sz="1350">
                <a:latin typeface="Trebuchet MS" panose="020B0703020202090204" pitchFamily="34" charset="0"/>
              </a:rPr>
              <a:t>Semantic segmentation models were pioneered by </a:t>
            </a:r>
            <a:r>
              <a:rPr lang="en-GB" sz="1350" b="1" err="1">
                <a:latin typeface="Trebuchet MS" panose="020B0703020202090204" pitchFamily="34" charset="0"/>
              </a:rPr>
              <a:t>SegNet</a:t>
            </a:r>
            <a:r>
              <a:rPr lang="en-GB" sz="1350">
                <a:latin typeface="Trebuchet MS" panose="020B0703020202090204" pitchFamily="34" charset="0"/>
              </a:rPr>
              <a:t> (2015, </a:t>
            </a:r>
            <a:r>
              <a:rPr lang="en-GB" sz="1350">
                <a:latin typeface="Trebuchet MS" panose="020B0703020202090204" pitchFamily="34" charset="0"/>
                <a:hlinkClick r:id="rId3">
                  <a:extLst>
                    <a:ext uri="{A12FA001-AC4F-418D-AE19-62706E023703}">
                      <ahyp:hlinkClr xmlns:ahyp="http://schemas.microsoft.com/office/drawing/2018/hyperlinkcolor" val="tx"/>
                    </a:ext>
                  </a:extLst>
                </a:hlinkClick>
              </a:rPr>
              <a:t>link</a:t>
            </a:r>
            <a:r>
              <a:rPr lang="en-GB" sz="1350">
                <a:latin typeface="Trebuchet MS" panose="020B0703020202090204" pitchFamily="34" charset="0"/>
              </a:rPr>
              <a:t>) and are now used in multiple fields:</a:t>
            </a:r>
          </a:p>
          <a:p>
            <a:pPr marL="285750" indent="-285750">
              <a:spcAft>
                <a:spcPts val="300"/>
              </a:spcAft>
              <a:buFont typeface="Arial" panose="020B0604020202020204" pitchFamily="34" charset="0"/>
              <a:buChar char="•"/>
            </a:pPr>
            <a:r>
              <a:rPr lang="en-GB" sz="1350" b="1">
                <a:solidFill>
                  <a:srgbClr val="B99C45"/>
                </a:solidFill>
                <a:latin typeface="Trebuchet MS" panose="020B0703020202090204" pitchFamily="34" charset="0"/>
              </a:rPr>
              <a:t>Autonomous vehicles </a:t>
            </a:r>
            <a:r>
              <a:rPr lang="en-GB" sz="1350">
                <a:latin typeface="Trebuchet MS" panose="020B0703020202090204" pitchFamily="34" charset="0"/>
              </a:rPr>
              <a:t>(</a:t>
            </a:r>
            <a:r>
              <a:rPr lang="en-GB" sz="1350" err="1">
                <a:latin typeface="Trebuchet MS" panose="020B0703020202090204" pitchFamily="34" charset="0"/>
              </a:rPr>
              <a:t>ICNet</a:t>
            </a:r>
            <a:r>
              <a:rPr lang="en-GB" sz="1350" b="1">
                <a:latin typeface="Trebuchet MS" panose="020B0703020202090204" pitchFamily="34" charset="0"/>
              </a:rPr>
              <a:t>, </a:t>
            </a:r>
            <a:r>
              <a:rPr lang="en-GB" sz="1350">
                <a:latin typeface="Trebuchet MS" panose="020B0703020202090204" pitchFamily="34" charset="0"/>
              </a:rPr>
              <a:t>2017, </a:t>
            </a:r>
            <a:r>
              <a:rPr lang="en-GB" sz="1350">
                <a:latin typeface="Trebuchet MS" panose="020B0703020202090204" pitchFamily="34" charset="0"/>
                <a:hlinkClick r:id="rId4">
                  <a:extLst>
                    <a:ext uri="{A12FA001-AC4F-418D-AE19-62706E023703}">
                      <ahyp:hlinkClr xmlns:ahyp="http://schemas.microsoft.com/office/drawing/2018/hyperlinkcolor" val="tx"/>
                    </a:ext>
                  </a:extLst>
                </a:hlinkClick>
              </a:rPr>
              <a:t>link</a:t>
            </a:r>
            <a:r>
              <a:rPr lang="en-GB" sz="1350">
                <a:latin typeface="Trebuchet MS" panose="020B0703020202090204" pitchFamily="34" charset="0"/>
              </a:rPr>
              <a:t> and gif on the right)</a:t>
            </a:r>
            <a:endParaRPr lang="en-GB" sz="1350" b="1">
              <a:latin typeface="Trebuchet MS" panose="020B0703020202090204" pitchFamily="34" charset="0"/>
            </a:endParaRPr>
          </a:p>
          <a:p>
            <a:pPr marL="285750" indent="-285750">
              <a:spcAft>
                <a:spcPts val="300"/>
              </a:spcAft>
              <a:buFont typeface="Arial" panose="020B0604020202020204" pitchFamily="34" charset="0"/>
              <a:buChar char="•"/>
            </a:pPr>
            <a:r>
              <a:rPr lang="en-GB" sz="1350" b="1">
                <a:solidFill>
                  <a:srgbClr val="B99C45"/>
                </a:solidFill>
                <a:latin typeface="Trebuchet MS" panose="020B0703020202090204" pitchFamily="34" charset="0"/>
              </a:rPr>
              <a:t>Satellite image </a:t>
            </a:r>
            <a:r>
              <a:rPr lang="en-GB" sz="1350">
                <a:latin typeface="Trebuchet MS" panose="020B0703020202090204" pitchFamily="34" charset="0"/>
              </a:rPr>
              <a:t>analysis</a:t>
            </a:r>
          </a:p>
          <a:p>
            <a:pPr marL="285750" indent="-285750">
              <a:spcAft>
                <a:spcPts val="300"/>
              </a:spcAft>
              <a:buFont typeface="Arial" panose="020B0604020202020204" pitchFamily="34" charset="0"/>
              <a:buChar char="•"/>
            </a:pPr>
            <a:r>
              <a:rPr lang="en-GB" sz="1350" b="1">
                <a:solidFill>
                  <a:srgbClr val="B99C45"/>
                </a:solidFill>
                <a:latin typeface="Trebuchet MS" panose="020B0703020202090204" pitchFamily="34" charset="0"/>
              </a:rPr>
              <a:t>Medical image </a:t>
            </a:r>
            <a:r>
              <a:rPr lang="en-GB" sz="1350">
                <a:latin typeface="Trebuchet MS" panose="020B0703020202090204" pitchFamily="34" charset="0"/>
              </a:rPr>
              <a:t>analysis</a:t>
            </a:r>
            <a:r>
              <a:rPr lang="en-GB" sz="1350" b="1">
                <a:latin typeface="Trebuchet MS" panose="020B0703020202090204" pitchFamily="34" charset="0"/>
              </a:rPr>
              <a:t> </a:t>
            </a:r>
            <a:r>
              <a:rPr lang="en-GB" sz="1350">
                <a:latin typeface="Trebuchet MS" panose="020B0703020202090204" pitchFamily="34" charset="0"/>
              </a:rPr>
              <a:t>(U-Net, 2015, </a:t>
            </a:r>
            <a:r>
              <a:rPr lang="en-GB" sz="1350">
                <a:latin typeface="Trebuchet MS" panose="020B0703020202090204" pitchFamily="34" charset="0"/>
                <a:hlinkClick r:id="rId5">
                  <a:extLst>
                    <a:ext uri="{A12FA001-AC4F-418D-AE19-62706E023703}">
                      <ahyp:hlinkClr xmlns:ahyp="http://schemas.microsoft.com/office/drawing/2018/hyperlinkcolor" val="tx"/>
                    </a:ext>
                  </a:extLst>
                </a:hlinkClick>
              </a:rPr>
              <a:t>link</a:t>
            </a:r>
            <a:r>
              <a:rPr lang="en-GB" sz="1350">
                <a:latin typeface="Trebuchet MS" panose="020B0703020202090204" pitchFamily="34" charset="0"/>
              </a:rPr>
              <a:t>, and FCN, 2017, </a:t>
            </a:r>
            <a:r>
              <a:rPr lang="en-GB" sz="1350">
                <a:latin typeface="Trebuchet MS" panose="020B0703020202090204" pitchFamily="34" charset="0"/>
                <a:hlinkClick r:id="rId6">
                  <a:extLst>
                    <a:ext uri="{A12FA001-AC4F-418D-AE19-62706E023703}">
                      <ahyp:hlinkClr xmlns:ahyp="http://schemas.microsoft.com/office/drawing/2018/hyperlinkcolor" val="tx"/>
                    </a:ext>
                  </a:extLst>
                </a:hlinkClick>
              </a:rPr>
              <a:t>link</a:t>
            </a:r>
            <a:r>
              <a:rPr lang="en-GB" sz="1350">
                <a:latin typeface="Trebuchet MS" panose="020B0703020202090204" pitchFamily="34" charset="0"/>
              </a:rPr>
              <a:t>)</a:t>
            </a:r>
            <a:endParaRPr lang="en-GB" sz="1350" b="1">
              <a:latin typeface="Trebuchet MS" panose="020B0703020202090204" pitchFamily="34" charset="0"/>
            </a:endParaRPr>
          </a:p>
          <a:p>
            <a:pPr marL="285750" indent="-285750">
              <a:spcAft>
                <a:spcPts val="300"/>
              </a:spcAft>
              <a:buFont typeface="Arial" panose="020B0604020202020204" pitchFamily="34" charset="0"/>
              <a:buChar char="•"/>
            </a:pPr>
            <a:r>
              <a:rPr lang="en-GB" sz="1350">
                <a:latin typeface="Trebuchet MS" panose="020B0703020202090204" pitchFamily="34" charset="0"/>
              </a:rPr>
              <a:t>And a lot more!</a:t>
            </a:r>
          </a:p>
        </p:txBody>
      </p:sp>
      <p:pic>
        <p:nvPicPr>
          <p:cNvPr id="21" name="Image 20">
            <a:extLst>
              <a:ext uri="{FF2B5EF4-FFF2-40B4-BE49-F238E27FC236}">
                <a16:creationId xmlns:a16="http://schemas.microsoft.com/office/drawing/2014/main" id="{EC57B8CA-02AD-2740-86BA-5BA2692A6BE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07781" y="4174192"/>
            <a:ext cx="4251043" cy="1981319"/>
          </a:xfrm>
          <a:prstGeom prst="rect">
            <a:avLst/>
          </a:prstGeom>
        </p:spPr>
      </p:pic>
      <p:pic>
        <p:nvPicPr>
          <p:cNvPr id="23" name="Image 22">
            <a:extLst>
              <a:ext uri="{FF2B5EF4-FFF2-40B4-BE49-F238E27FC236}">
                <a16:creationId xmlns:a16="http://schemas.microsoft.com/office/drawing/2014/main" id="{B757B48F-D6B3-6C45-8800-AE1858F9D56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65872" y="3927955"/>
            <a:ext cx="4802303" cy="2105642"/>
          </a:xfrm>
          <a:prstGeom prst="rect">
            <a:avLst/>
          </a:prstGeom>
        </p:spPr>
      </p:pic>
      <p:sp>
        <p:nvSpPr>
          <p:cNvPr id="25" name="ZoneTexte 24">
            <a:extLst>
              <a:ext uri="{FF2B5EF4-FFF2-40B4-BE49-F238E27FC236}">
                <a16:creationId xmlns:a16="http://schemas.microsoft.com/office/drawing/2014/main" id="{E312CB5F-5FE4-F843-8BA9-2625339ABF28}"/>
              </a:ext>
            </a:extLst>
          </p:cNvPr>
          <p:cNvSpPr txBox="1"/>
          <p:nvPr/>
        </p:nvSpPr>
        <p:spPr>
          <a:xfrm>
            <a:off x="786302" y="6043273"/>
            <a:ext cx="5063026" cy="261610"/>
          </a:xfrm>
          <a:prstGeom prst="rect">
            <a:avLst/>
          </a:prstGeom>
          <a:noFill/>
        </p:spPr>
        <p:txBody>
          <a:bodyPr wrap="square" rtlCol="0">
            <a:spAutoFit/>
          </a:bodyPr>
          <a:lstStyle/>
          <a:p>
            <a:pPr algn="ctr"/>
            <a:r>
              <a:rPr lang="en-GB" sz="1100" i="1">
                <a:latin typeface="Trebuchet MS" panose="020B0703020202090204" pitchFamily="34" charset="0"/>
              </a:rPr>
              <a:t>Histopathological </a:t>
            </a:r>
            <a:r>
              <a:rPr lang="en-GB" sz="1100" i="1" err="1">
                <a:latin typeface="Trebuchet MS" panose="020B0703020202090204" pitchFamily="34" charset="0"/>
              </a:rPr>
              <a:t>tumor</a:t>
            </a:r>
            <a:r>
              <a:rPr lang="en-GB" sz="1100" i="1">
                <a:latin typeface="Trebuchet MS" panose="020B0703020202090204" pitchFamily="34" charset="0"/>
              </a:rPr>
              <a:t> detection</a:t>
            </a:r>
          </a:p>
        </p:txBody>
      </p:sp>
      <p:sp>
        <p:nvSpPr>
          <p:cNvPr id="26" name="ZoneTexte 25">
            <a:extLst>
              <a:ext uri="{FF2B5EF4-FFF2-40B4-BE49-F238E27FC236}">
                <a16:creationId xmlns:a16="http://schemas.microsoft.com/office/drawing/2014/main" id="{8CDB6E61-478C-5142-B8D5-573C3EFE15EA}"/>
              </a:ext>
            </a:extLst>
          </p:cNvPr>
          <p:cNvSpPr txBox="1"/>
          <p:nvPr/>
        </p:nvSpPr>
        <p:spPr>
          <a:xfrm>
            <a:off x="6501789" y="6176259"/>
            <a:ext cx="5063026" cy="261610"/>
          </a:xfrm>
          <a:prstGeom prst="rect">
            <a:avLst/>
          </a:prstGeom>
          <a:noFill/>
        </p:spPr>
        <p:txBody>
          <a:bodyPr wrap="square" rtlCol="0">
            <a:spAutoFit/>
          </a:bodyPr>
          <a:lstStyle/>
          <a:p>
            <a:pPr algn="ctr"/>
            <a:r>
              <a:rPr lang="en-GB" sz="1100" i="1">
                <a:latin typeface="Trebuchet MS" panose="020B0703020202090204" pitchFamily="34" charset="0"/>
              </a:rPr>
              <a:t>Satellite image analysis</a:t>
            </a:r>
          </a:p>
        </p:txBody>
      </p:sp>
      <p:sp>
        <p:nvSpPr>
          <p:cNvPr id="28" name="ZoneTexte 27">
            <a:extLst>
              <a:ext uri="{FF2B5EF4-FFF2-40B4-BE49-F238E27FC236}">
                <a16:creationId xmlns:a16="http://schemas.microsoft.com/office/drawing/2014/main" id="{04D419F2-B80C-F14E-A66D-11B57FAB54A5}"/>
              </a:ext>
            </a:extLst>
          </p:cNvPr>
          <p:cNvSpPr txBox="1"/>
          <p:nvPr/>
        </p:nvSpPr>
        <p:spPr>
          <a:xfrm>
            <a:off x="6498771" y="3824807"/>
            <a:ext cx="5063026" cy="261610"/>
          </a:xfrm>
          <a:prstGeom prst="rect">
            <a:avLst/>
          </a:prstGeom>
          <a:noFill/>
        </p:spPr>
        <p:txBody>
          <a:bodyPr wrap="square" rtlCol="0">
            <a:spAutoFit/>
          </a:bodyPr>
          <a:lstStyle/>
          <a:p>
            <a:pPr algn="ctr"/>
            <a:r>
              <a:rPr lang="en-GB" sz="1100" i="1">
                <a:latin typeface="Trebuchet MS" panose="020B0703020202090204" pitchFamily="34" charset="0"/>
              </a:rPr>
              <a:t>Real-time video segmentation</a:t>
            </a:r>
          </a:p>
        </p:txBody>
      </p:sp>
    </p:spTree>
    <p:extLst>
      <p:ext uri="{BB962C8B-B14F-4D97-AF65-F5344CB8AC3E}">
        <p14:creationId xmlns:p14="http://schemas.microsoft.com/office/powerpoint/2010/main" val="3100968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96270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EXAMPLE (IV): NEURAL STYLE TRANFER</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55B70928-9BC5-204D-AA83-D39AB11FD9C2}"/>
              </a:ext>
            </a:extLst>
          </p:cNvPr>
          <p:cNvSpPr/>
          <p:nvPr/>
        </p:nvSpPr>
        <p:spPr>
          <a:xfrm>
            <a:off x="526432" y="1536173"/>
            <a:ext cx="3347359" cy="455509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CA" sz="1300">
                <a:latin typeface="Trebuchet MS" panose="020B0703020202090204" pitchFamily="34" charset="0"/>
              </a:rPr>
              <a:t>Neural Style Transfer (NST) uses CNNs to </a:t>
            </a:r>
            <a:r>
              <a:rPr lang="en-CA" sz="1300" b="1">
                <a:latin typeface="Trebuchet MS" panose="020B0703020202090204" pitchFamily="34" charset="0"/>
              </a:rPr>
              <a:t>apply a new artistic style</a:t>
            </a:r>
            <a:r>
              <a:rPr lang="en-CA" sz="1300">
                <a:latin typeface="Trebuchet MS" panose="020B0703020202090204" pitchFamily="34" charset="0"/>
              </a:rPr>
              <a:t> to any image.</a:t>
            </a:r>
          </a:p>
          <a:p>
            <a:pPr marL="285750" indent="-285750">
              <a:spcAft>
                <a:spcPts val="1200"/>
              </a:spcAft>
              <a:buFont typeface="Arial" panose="020B0604020202020204" pitchFamily="34" charset="0"/>
              <a:buChar char="•"/>
            </a:pPr>
            <a:r>
              <a:rPr lang="en-CA" sz="1300">
                <a:latin typeface="Trebuchet MS" panose="020B0703020202090204" pitchFamily="34" charset="0"/>
              </a:rPr>
              <a:t>The idea is that it is possible to use CNN feature maps to separate the style and the content representation from an image. Here, I ran a ‘content’ image and a ‘style’ image through the pre-trained </a:t>
            </a:r>
            <a:r>
              <a:rPr lang="en-CA" sz="1300">
                <a:latin typeface="Trebuchet MS" panose="020B0703020202090204" pitchFamily="34" charset="0"/>
                <a:hlinkClick r:id="rId2"/>
              </a:rPr>
              <a:t>VGG19</a:t>
            </a:r>
            <a:r>
              <a:rPr lang="en-CA" sz="1300">
                <a:latin typeface="Trebuchet MS" panose="020B0703020202090204" pitchFamily="34" charset="0"/>
              </a:rPr>
              <a:t> to obtain their content and style representations.</a:t>
            </a:r>
          </a:p>
          <a:p>
            <a:pPr marL="285750" indent="-285750">
              <a:spcAft>
                <a:spcPts val="1200"/>
              </a:spcAft>
              <a:buFont typeface="Arial" panose="020B0604020202020204" pitchFamily="34" charset="0"/>
              <a:buChar char="•"/>
            </a:pPr>
            <a:r>
              <a:rPr lang="en-CA" sz="1300">
                <a:latin typeface="Trebuchet MS" panose="020B0703020202090204" pitchFamily="34" charset="0"/>
              </a:rPr>
              <a:t>I then defined a dual loss function, which corresponds (1) to the difference in style between the ‘input’ and the ‘style’ image, and (2) to the difference in content between the ‘input’ and the ‘output’ image.</a:t>
            </a:r>
          </a:p>
          <a:p>
            <a:pPr marL="285750" indent="-285750">
              <a:spcAft>
                <a:spcPts val="1200"/>
              </a:spcAft>
              <a:buFont typeface="Arial" panose="020B0604020202020204" pitchFamily="34" charset="0"/>
              <a:buChar char="•"/>
            </a:pPr>
            <a:r>
              <a:rPr lang="en-CA" sz="1300" spc="-10">
                <a:latin typeface="Trebuchet MS" panose="020B0703020202090204" pitchFamily="34" charset="0"/>
              </a:rPr>
              <a:t>Minimizing this function with gradient descent transfers style from one image to the other, while making sure content isn't lost in the process.</a:t>
            </a:r>
          </a:p>
        </p:txBody>
      </p:sp>
      <p:pic>
        <p:nvPicPr>
          <p:cNvPr id="9" name="Image 8" descr="Une image contenant herbe, peinture, debout, très coloré&#10;&#10;Description générée automatiquement">
            <a:extLst>
              <a:ext uri="{FF2B5EF4-FFF2-40B4-BE49-F238E27FC236}">
                <a16:creationId xmlns:a16="http://schemas.microsoft.com/office/drawing/2014/main" id="{AC1B6F8E-2AED-4842-AFE5-4627960004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38796" y="4711050"/>
            <a:ext cx="2190566" cy="1647214"/>
          </a:xfrm>
          <a:prstGeom prst="rect">
            <a:avLst/>
          </a:prstGeom>
          <a:effectLst>
            <a:softEdge rad="25400"/>
          </a:effectLst>
        </p:spPr>
      </p:pic>
      <p:pic>
        <p:nvPicPr>
          <p:cNvPr id="10" name="Image 9" descr="Une image contenant extérieur, eau, personne, gens&#10;&#10;Description générée automatiquement">
            <a:extLst>
              <a:ext uri="{FF2B5EF4-FFF2-40B4-BE49-F238E27FC236}">
                <a16:creationId xmlns:a16="http://schemas.microsoft.com/office/drawing/2014/main" id="{98AA6844-F8DA-7E46-ADE7-1A96358A90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24287" y="2967025"/>
            <a:ext cx="2205075" cy="1653806"/>
          </a:xfrm>
          <a:prstGeom prst="rect">
            <a:avLst/>
          </a:prstGeom>
          <a:effectLst>
            <a:softEdge rad="25400"/>
          </a:effectLst>
        </p:spPr>
      </p:pic>
      <p:pic>
        <p:nvPicPr>
          <p:cNvPr id="11" name="Image 10" descr="Une image contenant peinture, herbe, très coloré, arbre&#10;&#10;Description générée automatiquement">
            <a:extLst>
              <a:ext uri="{FF2B5EF4-FFF2-40B4-BE49-F238E27FC236}">
                <a16:creationId xmlns:a16="http://schemas.microsoft.com/office/drawing/2014/main" id="{359470DC-3626-384E-B4CA-2C110B6B684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24287" y="1121167"/>
            <a:ext cx="2205075" cy="1757169"/>
          </a:xfrm>
          <a:prstGeom prst="rect">
            <a:avLst/>
          </a:prstGeom>
          <a:effectLst>
            <a:softEdge rad="25400"/>
          </a:effectLst>
        </p:spPr>
      </p:pic>
      <p:pic>
        <p:nvPicPr>
          <p:cNvPr id="12" name="Image 11" descr="Une image contenant montagne, extérieur, nature, neige&#10;&#10;Description générée automatiquement">
            <a:extLst>
              <a:ext uri="{FF2B5EF4-FFF2-40B4-BE49-F238E27FC236}">
                <a16:creationId xmlns:a16="http://schemas.microsoft.com/office/drawing/2014/main" id="{E42FD836-013F-2544-AE1C-EA0B9574A64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07105" y="2967024"/>
            <a:ext cx="2236219" cy="1653806"/>
          </a:xfrm>
          <a:prstGeom prst="rect">
            <a:avLst/>
          </a:prstGeom>
          <a:effectLst>
            <a:softEdge rad="25400"/>
          </a:effectLst>
        </p:spPr>
      </p:pic>
      <p:pic>
        <p:nvPicPr>
          <p:cNvPr id="13" name="Image 12" descr="Une image contenant carte, ours, chat, chien&#10;&#10;Description générée automatiquement">
            <a:extLst>
              <a:ext uri="{FF2B5EF4-FFF2-40B4-BE49-F238E27FC236}">
                <a16:creationId xmlns:a16="http://schemas.microsoft.com/office/drawing/2014/main" id="{FD0BB38C-8233-964F-9F51-640A51CB21C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07105" y="4710450"/>
            <a:ext cx="2236219" cy="1659874"/>
          </a:xfrm>
          <a:prstGeom prst="rect">
            <a:avLst/>
          </a:prstGeom>
          <a:effectLst>
            <a:softEdge rad="25400"/>
          </a:effectLst>
        </p:spPr>
      </p:pic>
      <p:pic>
        <p:nvPicPr>
          <p:cNvPr id="14" name="Image 13" descr="Une image contenant homme, vert, vieux, tenant&#10;&#10;Description générée automatiquement">
            <a:extLst>
              <a:ext uri="{FF2B5EF4-FFF2-40B4-BE49-F238E27FC236}">
                <a16:creationId xmlns:a16="http://schemas.microsoft.com/office/drawing/2014/main" id="{D904C8DF-E41E-0743-A4CB-60A5B17DA20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33245" y="943478"/>
            <a:ext cx="1583938" cy="1932520"/>
          </a:xfrm>
          <a:prstGeom prst="rect">
            <a:avLst/>
          </a:prstGeom>
          <a:effectLst>
            <a:softEdge rad="25400"/>
          </a:effectLst>
        </p:spPr>
      </p:pic>
      <p:pic>
        <p:nvPicPr>
          <p:cNvPr id="15" name="Image 14" descr="Une image contenant bâtiment, alimentation, pierre, assis&#10;&#10;Description générée automatiquement">
            <a:extLst>
              <a:ext uri="{FF2B5EF4-FFF2-40B4-BE49-F238E27FC236}">
                <a16:creationId xmlns:a16="http://schemas.microsoft.com/office/drawing/2014/main" id="{4751D5B8-AECE-4747-8C34-E424081F81C3}"/>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039769" y="938400"/>
            <a:ext cx="1527034" cy="1937598"/>
          </a:xfrm>
          <a:prstGeom prst="rect">
            <a:avLst/>
          </a:prstGeom>
          <a:effectLst>
            <a:softEdge rad="25400"/>
          </a:effectLst>
        </p:spPr>
      </p:pic>
      <p:pic>
        <p:nvPicPr>
          <p:cNvPr id="16" name="Image 15" descr="Une image contenant extérieur, eau, plage, nature&#10;&#10;Description générée automatiquement">
            <a:extLst>
              <a:ext uri="{FF2B5EF4-FFF2-40B4-BE49-F238E27FC236}">
                <a16:creationId xmlns:a16="http://schemas.microsoft.com/office/drawing/2014/main" id="{0081D8B1-06DF-AB4C-904E-83F4F62B710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723903" y="2967025"/>
            <a:ext cx="2150034" cy="1638356"/>
          </a:xfrm>
          <a:prstGeom prst="rect">
            <a:avLst/>
          </a:prstGeom>
          <a:effectLst>
            <a:softEdge rad="25400"/>
          </a:effectLst>
        </p:spPr>
      </p:pic>
      <p:pic>
        <p:nvPicPr>
          <p:cNvPr id="17" name="Image 16" descr="Une image contenant bâtiment, extérieur, pierre, roche&#10;&#10;Description générée automatiquement">
            <a:extLst>
              <a:ext uri="{FF2B5EF4-FFF2-40B4-BE49-F238E27FC236}">
                <a16:creationId xmlns:a16="http://schemas.microsoft.com/office/drawing/2014/main" id="{DE59889C-ABEE-E341-8B55-DD2C49201E72}"/>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721067" y="4710450"/>
            <a:ext cx="2152869" cy="1664509"/>
          </a:xfrm>
          <a:prstGeom prst="rect">
            <a:avLst/>
          </a:prstGeom>
          <a:effectLst>
            <a:softEdge rad="25400"/>
          </a:effectLst>
        </p:spPr>
      </p:pic>
      <p:sp>
        <p:nvSpPr>
          <p:cNvPr id="18" name="Rectangle 3">
            <a:extLst>
              <a:ext uri="{FF2B5EF4-FFF2-40B4-BE49-F238E27FC236}">
                <a16:creationId xmlns:a16="http://schemas.microsoft.com/office/drawing/2014/main" id="{60B70CA7-3D5A-4F47-940E-744B0B079974}"/>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lèche courbée vers la droite 18">
            <a:extLst>
              <a:ext uri="{FF2B5EF4-FFF2-40B4-BE49-F238E27FC236}">
                <a16:creationId xmlns:a16="http://schemas.microsoft.com/office/drawing/2014/main" id="{DE5E5BCE-A7DA-7047-AB05-42EFC440CD52}"/>
              </a:ext>
            </a:extLst>
          </p:cNvPr>
          <p:cNvSpPr/>
          <p:nvPr/>
        </p:nvSpPr>
        <p:spPr>
          <a:xfrm>
            <a:off x="4213514" y="2049439"/>
            <a:ext cx="325120" cy="1655463"/>
          </a:xfrm>
          <a:prstGeom prst="curvedRightArrow">
            <a:avLst/>
          </a:prstGeom>
          <a:solidFill>
            <a:srgbClr val="CBAC4E"/>
          </a:solidFill>
          <a:ln>
            <a:solidFill>
              <a:srgbClr val="B99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20" name="Flèche courbée vers la droite 19">
            <a:extLst>
              <a:ext uri="{FF2B5EF4-FFF2-40B4-BE49-F238E27FC236}">
                <a16:creationId xmlns:a16="http://schemas.microsoft.com/office/drawing/2014/main" id="{58D241CB-A25A-2C48-8FE7-66574F491DDF}"/>
              </a:ext>
            </a:extLst>
          </p:cNvPr>
          <p:cNvSpPr/>
          <p:nvPr/>
        </p:nvSpPr>
        <p:spPr>
          <a:xfrm>
            <a:off x="4193194" y="4075980"/>
            <a:ext cx="325120" cy="1655463"/>
          </a:xfrm>
          <a:prstGeom prst="curvedRightArrow">
            <a:avLst/>
          </a:prstGeom>
          <a:solidFill>
            <a:srgbClr val="CBAC4E"/>
          </a:solidFill>
          <a:ln>
            <a:solidFill>
              <a:srgbClr val="B99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Tree>
    <p:extLst>
      <p:ext uri="{BB962C8B-B14F-4D97-AF65-F5344CB8AC3E}">
        <p14:creationId xmlns:p14="http://schemas.microsoft.com/office/powerpoint/2010/main" val="2123344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E1FE57D-C340-964B-B37B-10B4FA2B2A7A}"/>
              </a:ext>
            </a:extLst>
          </p:cNvPr>
          <p:cNvSpPr/>
          <p:nvPr/>
        </p:nvSpPr>
        <p:spPr>
          <a:xfrm rot="5400000">
            <a:off x="-386319" y="386315"/>
            <a:ext cx="6868636" cy="6096002"/>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algn="ctr"/>
            <a:endParaRPr lang="fr-FR" dirty="0"/>
          </a:p>
        </p:txBody>
      </p:sp>
      <p:sp>
        <p:nvSpPr>
          <p:cNvPr id="3" name="ZoneTexte 2">
            <a:extLst>
              <a:ext uri="{FF2B5EF4-FFF2-40B4-BE49-F238E27FC236}">
                <a16:creationId xmlns:a16="http://schemas.microsoft.com/office/drawing/2014/main" id="{B975533A-9A5F-7040-8597-07F0AC32C851}"/>
              </a:ext>
            </a:extLst>
          </p:cNvPr>
          <p:cNvSpPr txBox="1"/>
          <p:nvPr/>
        </p:nvSpPr>
        <p:spPr>
          <a:xfrm>
            <a:off x="6379534" y="1992595"/>
            <a:ext cx="5582091" cy="1200329"/>
          </a:xfrm>
          <a:prstGeom prst="rect">
            <a:avLst/>
          </a:prstGeom>
          <a:noFill/>
        </p:spPr>
        <p:txBody>
          <a:bodyPr wrap="square" rtlCol="0">
            <a:spAutoFit/>
          </a:bodyPr>
          <a:lstStyle/>
          <a:p>
            <a:r>
              <a:rPr lang="fr-FR" sz="3600" dirty="0">
                <a:solidFill>
                  <a:schemeClr val="tx1">
                    <a:lumMod val="65000"/>
                    <a:lumOff val="35000"/>
                  </a:schemeClr>
                </a:solidFill>
                <a:latin typeface="Trebuchet MS" panose="020B0703020202090204" pitchFamily="34" charset="0"/>
                <a:cs typeface="Futura Medium" panose="020B0602020204020303" pitchFamily="34" charset="-79"/>
              </a:rPr>
              <a:t>RECURRENT </a:t>
            </a:r>
          </a:p>
          <a:p>
            <a:r>
              <a:rPr lang="fr-FR" sz="3600" dirty="0">
                <a:solidFill>
                  <a:schemeClr val="tx1">
                    <a:lumMod val="65000"/>
                    <a:lumOff val="35000"/>
                  </a:schemeClr>
                </a:solidFill>
                <a:latin typeface="Trebuchet MS" panose="020B0703020202090204" pitchFamily="34" charset="0"/>
                <a:cs typeface="Futura Medium" panose="020B0602020204020303" pitchFamily="34" charset="-79"/>
              </a:rPr>
              <a:t>NEURAL NETWORKS (RNN)</a:t>
            </a:r>
          </a:p>
        </p:txBody>
      </p:sp>
      <p:cxnSp>
        <p:nvCxnSpPr>
          <p:cNvPr id="4" name="Connecteur droit 3">
            <a:extLst>
              <a:ext uri="{FF2B5EF4-FFF2-40B4-BE49-F238E27FC236}">
                <a16:creationId xmlns:a16="http://schemas.microsoft.com/office/drawing/2014/main" id="{B1B49513-3403-CF4C-B03B-130201C6F748}"/>
              </a:ext>
            </a:extLst>
          </p:cNvPr>
          <p:cNvCxnSpPr/>
          <p:nvPr/>
        </p:nvCxnSpPr>
        <p:spPr>
          <a:xfrm>
            <a:off x="6475230" y="3429579"/>
            <a:ext cx="1488558" cy="0"/>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FDB0F1-1B32-E649-9E5B-60C334BCC3A8}"/>
              </a:ext>
            </a:extLst>
          </p:cNvPr>
          <p:cNvSpPr/>
          <p:nvPr/>
        </p:nvSpPr>
        <p:spPr>
          <a:xfrm>
            <a:off x="6379535" y="3668659"/>
            <a:ext cx="1705916" cy="1015663"/>
          </a:xfrm>
          <a:prstGeom prst="rect">
            <a:avLst/>
          </a:prstGeom>
        </p:spPr>
        <p:txBody>
          <a:bodyPr wrap="none">
            <a:spAutoFit/>
          </a:bodyPr>
          <a:lstStyle/>
          <a:p>
            <a:r>
              <a:rPr lang="en-GB" sz="2000">
                <a:solidFill>
                  <a:schemeClr val="tx1">
                    <a:lumMod val="65000"/>
                    <a:lumOff val="35000"/>
                  </a:schemeClr>
                </a:solidFill>
                <a:latin typeface="Trebuchet MS" panose="020B0703020202090204" pitchFamily="34" charset="0"/>
                <a:cs typeface="Futura Medium" panose="020B0602020204020303" pitchFamily="34" charset="-79"/>
              </a:rPr>
              <a:t>Architecture</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Famous RNNs</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Examples</a:t>
            </a:r>
          </a:p>
        </p:txBody>
      </p:sp>
      <p:sp>
        <p:nvSpPr>
          <p:cNvPr id="7" name="Rectangle 3">
            <a:extLst>
              <a:ext uri="{FF2B5EF4-FFF2-40B4-BE49-F238E27FC236}">
                <a16:creationId xmlns:a16="http://schemas.microsoft.com/office/drawing/2014/main" id="{AA312CD3-181E-224F-8AD6-4FD915A57C84}"/>
              </a:ext>
            </a:extLst>
          </p:cNvPr>
          <p:cNvSpPr/>
          <p:nvPr/>
        </p:nvSpPr>
        <p:spPr>
          <a:xfrm rot="5400000">
            <a:off x="1648152" y="2310702"/>
            <a:ext cx="1837598" cy="1731484"/>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0000" tIns="180000" bIns="0" rtlCol="0" anchor="ctr">
            <a:scene3d>
              <a:camera prst="orthographicFront">
                <a:rot lat="0" lon="0" rev="5400000"/>
              </a:camera>
              <a:lightRig rig="threePt" dir="t"/>
            </a:scene3d>
          </a:bodyPr>
          <a:lstStyle/>
          <a:p>
            <a:pPr algn="ctr"/>
            <a:r>
              <a:rPr lang="fr-FR" sz="4800">
                <a:latin typeface="Trebuchet MS" panose="020B0703020202090204" pitchFamily="34" charset="0"/>
              </a:rPr>
              <a:t>4</a:t>
            </a:r>
          </a:p>
        </p:txBody>
      </p:sp>
    </p:spTree>
    <p:extLst>
      <p:ext uri="{BB962C8B-B14F-4D97-AF65-F5344CB8AC3E}">
        <p14:creationId xmlns:p14="http://schemas.microsoft.com/office/powerpoint/2010/main" val="765378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254744"/>
            <a:ext cx="9910062" cy="954107"/>
          </a:xfrm>
          <a:prstGeom prst="rect">
            <a:avLst/>
          </a:prstGeom>
          <a:noFill/>
        </p:spPr>
        <p:txBody>
          <a:bodyPr wrap="square" rtlCol="0">
            <a:spAutoFit/>
          </a:bodyPr>
          <a:lstStyle/>
          <a:p>
            <a:r>
              <a:rPr lang="fr-FR" sz="2800" dirty="0">
                <a:solidFill>
                  <a:schemeClr val="tx1">
                    <a:lumMod val="65000"/>
                    <a:lumOff val="35000"/>
                  </a:schemeClr>
                </a:solidFill>
                <a:latin typeface="Trebuchet MS" panose="020B0703020202090204" pitchFamily="34" charset="0"/>
                <a:cs typeface="Futura Medium" panose="020B0602020204020303" pitchFamily="34" charset="-79"/>
              </a:rPr>
              <a:t>RECURRENT NEURAL NETWORKS (RNN): A ‘RECURRENT’ ARCHITECTURE FOR SEQUENTIAL DATA ANALYSIS</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8A498E40-65EB-784B-9492-C6D8E8737AD6}"/>
              </a:ext>
            </a:extLst>
          </p:cNvPr>
          <p:cNvSpPr/>
          <p:nvPr/>
        </p:nvSpPr>
        <p:spPr>
          <a:xfrm>
            <a:off x="590732" y="2394771"/>
            <a:ext cx="6197342" cy="2776722"/>
          </a:xfrm>
          <a:prstGeom prst="rect">
            <a:avLst/>
          </a:prstGeom>
        </p:spPr>
        <p:txBody>
          <a:bodyPr wrap="square">
            <a:spAutoFit/>
          </a:bodyPr>
          <a:lstStyle/>
          <a:p>
            <a:pPr marL="285750" indent="-285750">
              <a:lnSpc>
                <a:spcPct val="110000"/>
              </a:lnSpc>
              <a:buFont typeface="Arial" panose="020B0604020202020204" pitchFamily="34" charset="0"/>
              <a:buChar char="•"/>
            </a:pPr>
            <a:r>
              <a:rPr lang="en-CA" sz="1330" dirty="0">
                <a:latin typeface="Trebuchet MS" panose="020B0703020202090204" pitchFamily="34" charset="0"/>
              </a:rPr>
              <a:t>RNNs solve this problem thanks to an architecture where </a:t>
            </a:r>
            <a:r>
              <a:rPr lang="en-CA" sz="1330" b="1" dirty="0">
                <a:latin typeface="Trebuchet MS" panose="020B0703020202090204" pitchFamily="34" charset="0"/>
              </a:rPr>
              <a:t>neurons in the hidden layers are connected together</a:t>
            </a:r>
            <a:r>
              <a:rPr lang="en-CA" sz="1330" dirty="0">
                <a:latin typeface="Trebuchet MS" panose="020B0703020202090204" pitchFamily="34" charset="0"/>
              </a:rPr>
              <a:t>. They not only transmit their output to the next layer, but also to the neuron next to them.</a:t>
            </a:r>
          </a:p>
          <a:p>
            <a:pPr marL="285750" indent="-285750">
              <a:lnSpc>
                <a:spcPct val="110000"/>
              </a:lnSpc>
              <a:buFont typeface="Arial" panose="020B0604020202020204" pitchFamily="34" charset="0"/>
              <a:buChar char="•"/>
            </a:pPr>
            <a:endParaRPr lang="en-CA" sz="1330" dirty="0">
              <a:latin typeface="Trebuchet MS" panose="020B0703020202090204" pitchFamily="34" charset="0"/>
            </a:endParaRPr>
          </a:p>
          <a:p>
            <a:pPr marL="285750" indent="-285750">
              <a:lnSpc>
                <a:spcPct val="110000"/>
              </a:lnSpc>
              <a:buFont typeface="Arial" panose="020B0604020202020204" pitchFamily="34" charset="0"/>
              <a:buChar char="•"/>
            </a:pPr>
            <a:r>
              <a:rPr lang="en-CA" sz="1330" dirty="0">
                <a:latin typeface="Trebuchet MS" panose="020B0703020202090204" pitchFamily="34" charset="0"/>
              </a:rPr>
              <a:t>As a consequence, RNNs </a:t>
            </a:r>
            <a:r>
              <a:rPr lang="en-CA" sz="1330" b="1" dirty="0">
                <a:latin typeface="Trebuchet MS" panose="020B0703020202090204" pitchFamily="34" charset="0"/>
              </a:rPr>
              <a:t>can take into account past instances of data </a:t>
            </a:r>
            <a:r>
              <a:rPr lang="en-CA" sz="1330" dirty="0">
                <a:latin typeface="Trebuchet MS" panose="020B0703020202090204" pitchFamily="34" charset="0"/>
              </a:rPr>
              <a:t>to predict future instances of a variable. Each output is computed based on </a:t>
            </a:r>
            <a:r>
              <a:rPr lang="en-CA" sz="1330" spc="-20" dirty="0">
                <a:latin typeface="Trebuchet MS" panose="020B0703020202090204" pitchFamily="34" charset="0"/>
              </a:rPr>
              <a:t>inputs + on the “state matrix” corresponding to the outputs of the past steps. </a:t>
            </a:r>
            <a:r>
              <a:rPr lang="en-CA" sz="1330" dirty="0">
                <a:latin typeface="Trebuchet MS" panose="020B0703020202090204" pitchFamily="34" charset="0"/>
              </a:rPr>
              <a:t>It works especially for stock market forecast, next-word prediction, etc.!</a:t>
            </a:r>
          </a:p>
          <a:p>
            <a:pPr>
              <a:lnSpc>
                <a:spcPct val="110000"/>
              </a:lnSpc>
            </a:pPr>
            <a:endParaRPr lang="en-CA" sz="1330" dirty="0">
              <a:latin typeface="Trebuchet MS" panose="020B0703020202090204" pitchFamily="34" charset="0"/>
            </a:endParaRPr>
          </a:p>
          <a:p>
            <a:pPr marL="285750" indent="-285750">
              <a:lnSpc>
                <a:spcPct val="110000"/>
              </a:lnSpc>
              <a:buFont typeface="Arial" panose="020B0604020202020204" pitchFamily="34" charset="0"/>
              <a:buChar char="•"/>
            </a:pPr>
            <a:r>
              <a:rPr lang="en-CA" sz="1330" dirty="0">
                <a:latin typeface="Trebuchet MS" panose="020B0703020202090204" pitchFamily="34" charset="0"/>
              </a:rPr>
              <a:t>This recurrent connectivity is even more </a:t>
            </a:r>
            <a:r>
              <a:rPr lang="en-CA" sz="1330" b="1" dirty="0">
                <a:latin typeface="Trebuchet MS" panose="020B0703020202090204" pitchFamily="34" charset="0"/>
              </a:rPr>
              <a:t>biologically realistic</a:t>
            </a:r>
            <a:r>
              <a:rPr lang="en-CA" sz="1330" dirty="0">
                <a:latin typeface="Trebuchet MS" panose="020B0703020202090204" pitchFamily="34" charset="0"/>
              </a:rPr>
              <a:t>. RNNs can also be mixed with CNN layers to get the best of both worlds.</a:t>
            </a:r>
          </a:p>
          <a:p>
            <a:pPr marL="285750" indent="-285750">
              <a:lnSpc>
                <a:spcPct val="110000"/>
              </a:lnSpc>
              <a:buFont typeface="Arial" panose="020B0604020202020204" pitchFamily="34" charset="0"/>
              <a:buChar char="•"/>
            </a:pPr>
            <a:endParaRPr lang="en-CA" sz="1330" dirty="0">
              <a:latin typeface="Trebuchet MS" panose="020B0703020202090204" pitchFamily="34" charset="0"/>
            </a:endParaRPr>
          </a:p>
        </p:txBody>
      </p:sp>
      <p:sp>
        <p:nvSpPr>
          <p:cNvPr id="8" name="ZoneTexte 7">
            <a:extLst>
              <a:ext uri="{FF2B5EF4-FFF2-40B4-BE49-F238E27FC236}">
                <a16:creationId xmlns:a16="http://schemas.microsoft.com/office/drawing/2014/main" id="{8DB5FA9C-36F7-0847-A72F-128A59972D63}"/>
              </a:ext>
            </a:extLst>
          </p:cNvPr>
          <p:cNvSpPr txBox="1"/>
          <p:nvPr/>
        </p:nvSpPr>
        <p:spPr>
          <a:xfrm>
            <a:off x="628877" y="1524796"/>
            <a:ext cx="10809802" cy="591575"/>
          </a:xfrm>
          <a:prstGeom prst="rect">
            <a:avLst/>
          </a:prstGeom>
          <a:solidFill>
            <a:schemeClr val="accent3">
              <a:lumMod val="40000"/>
              <a:lumOff val="60000"/>
            </a:schemeClr>
          </a:solidFill>
        </p:spPr>
        <p:txBody>
          <a:bodyPr wrap="square" lIns="90000" rtlCol="0" anchor="ctr">
            <a:noAutofit/>
          </a:bodyPr>
          <a:lstStyle/>
          <a:p>
            <a:pPr marL="684000"/>
            <a:r>
              <a:rPr lang="en-US" sz="1350" dirty="0">
                <a:solidFill>
                  <a:schemeClr val="bg2">
                    <a:lumMod val="10000"/>
                  </a:schemeClr>
                </a:solidFill>
                <a:latin typeface="Trebuchet MS" panose="020B0703020202090204" pitchFamily="34" charset="0"/>
              </a:rPr>
              <a:t>Previously seen networks are not so good at dealing with </a:t>
            </a:r>
            <a:r>
              <a:rPr lang="en-US" sz="1350" b="1" dirty="0">
                <a:solidFill>
                  <a:srgbClr val="B99C45"/>
                </a:solidFill>
                <a:latin typeface="Trebuchet MS" panose="020B0703020202090204" pitchFamily="34" charset="0"/>
              </a:rPr>
              <a:t>sequential or “temporal” data</a:t>
            </a:r>
            <a:r>
              <a:rPr lang="en-US" sz="1350" dirty="0">
                <a:solidFill>
                  <a:schemeClr val="bg2">
                    <a:lumMod val="10000"/>
                  </a:schemeClr>
                </a:solidFill>
                <a:latin typeface="Trebuchet MS" panose="020B0703020202090204" pitchFamily="34" charset="0"/>
              </a:rPr>
              <a:t>, because (1) they lack </a:t>
            </a:r>
            <a:r>
              <a:rPr lang="en-US" sz="1350" b="1" dirty="0">
                <a:solidFill>
                  <a:schemeClr val="bg2">
                    <a:lumMod val="10000"/>
                  </a:schemeClr>
                </a:solidFill>
                <a:latin typeface="Trebuchet MS" panose="020B0703020202090204" pitchFamily="34" charset="0"/>
              </a:rPr>
              <a:t>“memory”</a:t>
            </a:r>
            <a:r>
              <a:rPr lang="en-US" sz="1350" dirty="0">
                <a:solidFill>
                  <a:schemeClr val="bg2">
                    <a:lumMod val="10000"/>
                  </a:schemeClr>
                </a:solidFill>
                <a:latin typeface="Trebuchet MS" panose="020B0703020202090204" pitchFamily="34" charset="0"/>
              </a:rPr>
              <a:t> (i.e. they don’t consider the inputs as connected together) and (2) they have a </a:t>
            </a:r>
            <a:r>
              <a:rPr lang="en-US" sz="1350" b="1" dirty="0">
                <a:solidFill>
                  <a:schemeClr val="bg2">
                    <a:lumMod val="10000"/>
                  </a:schemeClr>
                </a:solidFill>
                <a:latin typeface="Trebuchet MS" panose="020B0703020202090204" pitchFamily="34" charset="0"/>
              </a:rPr>
              <a:t>fixed architecture </a:t>
            </a:r>
            <a:r>
              <a:rPr lang="en-US" sz="1350" dirty="0">
                <a:solidFill>
                  <a:schemeClr val="bg2">
                    <a:lumMod val="10000"/>
                  </a:schemeClr>
                </a:solidFill>
                <a:latin typeface="Trebuchet MS" panose="020B0703020202090204" pitchFamily="34" charset="0"/>
              </a:rPr>
              <a:t>(</a:t>
            </a:r>
            <a:r>
              <a:rPr lang="en-US" sz="1400" dirty="0">
                <a:latin typeface="Trebuchet MS" panose="020B0703020202090204" pitchFamily="34" charset="0"/>
              </a:rPr>
              <a:t>fixed input and output sizes).</a:t>
            </a:r>
            <a:endParaRPr lang="en-US" sz="1350" dirty="0">
              <a:solidFill>
                <a:schemeClr val="bg2">
                  <a:lumMod val="10000"/>
                </a:schemeClr>
              </a:solidFill>
              <a:latin typeface="Trebuchet MS" panose="020B0703020202090204" pitchFamily="34" charset="0"/>
            </a:endParaRPr>
          </a:p>
        </p:txBody>
      </p:sp>
      <p:pic>
        <p:nvPicPr>
          <p:cNvPr id="9" name="Image 8">
            <a:extLst>
              <a:ext uri="{FF2B5EF4-FFF2-40B4-BE49-F238E27FC236}">
                <a16:creationId xmlns:a16="http://schemas.microsoft.com/office/drawing/2014/main" id="{FCFB2DEB-52F0-7B4F-827A-F9A82E8CBD4E}"/>
              </a:ext>
            </a:extLst>
          </p:cNvPr>
          <p:cNvPicPr>
            <a:picLocks noChangeAspect="1"/>
          </p:cNvPicPr>
          <p:nvPr/>
        </p:nvPicPr>
        <p:blipFill>
          <a:blip r:embed="rId2"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21108089">
            <a:off x="683717" y="1520186"/>
            <a:ext cx="540000" cy="540000"/>
          </a:xfrm>
          <a:prstGeom prst="rect">
            <a:avLst/>
          </a:prstGeom>
        </p:spPr>
      </p:pic>
      <p:sp>
        <p:nvSpPr>
          <p:cNvPr id="12" name="ZoneTexte 11">
            <a:extLst>
              <a:ext uri="{FF2B5EF4-FFF2-40B4-BE49-F238E27FC236}">
                <a16:creationId xmlns:a16="http://schemas.microsoft.com/office/drawing/2014/main" id="{37C829A7-D5C4-904B-AFE5-F2295DE93E55}"/>
              </a:ext>
            </a:extLst>
          </p:cNvPr>
          <p:cNvSpPr txBox="1"/>
          <p:nvPr/>
        </p:nvSpPr>
        <p:spPr>
          <a:xfrm>
            <a:off x="8450240" y="4571998"/>
            <a:ext cx="2222082" cy="253916"/>
          </a:xfrm>
          <a:prstGeom prst="rect">
            <a:avLst/>
          </a:prstGeom>
          <a:noFill/>
        </p:spPr>
        <p:txBody>
          <a:bodyPr wrap="square" rtlCol="0">
            <a:spAutoFit/>
          </a:bodyPr>
          <a:lstStyle>
            <a:defPPr>
              <a:defRPr lang="fr-FR"/>
            </a:defPPr>
            <a:lvl1pPr algn="ctr">
              <a:defRPr sz="1050" u="sng">
                <a:latin typeface="Trebuchet MS" panose="020B0703020202090204" pitchFamily="34" charset="0"/>
                <a:cs typeface="Traditional Arabic" panose="020F0502020204030204" pitchFamily="34" charset="0"/>
              </a:defRPr>
            </a:lvl1pPr>
          </a:lstStyle>
          <a:p>
            <a:r>
              <a:rPr lang="en-GB"/>
              <a:t>RNN structure for sequential data</a:t>
            </a:r>
          </a:p>
        </p:txBody>
      </p:sp>
      <p:sp>
        <p:nvSpPr>
          <p:cNvPr id="13" name="Rectangle 3">
            <a:extLst>
              <a:ext uri="{FF2B5EF4-FFF2-40B4-BE49-F238E27FC236}">
                <a16:creationId xmlns:a16="http://schemas.microsoft.com/office/drawing/2014/main" id="{C582A2E9-128D-134E-AB40-59CC0D5E7388}"/>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2" descr="page33image29210432">
            <a:extLst>
              <a:ext uri="{FF2B5EF4-FFF2-40B4-BE49-F238E27FC236}">
                <a16:creationId xmlns:a16="http://schemas.microsoft.com/office/drawing/2014/main" id="{C055958E-ACAC-3E48-A36B-8895D1F35E0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25703" y="4239144"/>
            <a:ext cx="3718864" cy="210875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6ABC1A85-5C3E-7148-856A-FE420392BCEA}"/>
              </a:ext>
            </a:extLst>
          </p:cNvPr>
          <p:cNvGrpSpPr/>
          <p:nvPr/>
        </p:nvGrpSpPr>
        <p:grpSpPr>
          <a:xfrm>
            <a:off x="7289057" y="2323811"/>
            <a:ext cx="4149622" cy="1583245"/>
            <a:chOff x="7289057" y="2331302"/>
            <a:chExt cx="4149622" cy="1583245"/>
          </a:xfrm>
        </p:grpSpPr>
        <p:pic>
          <p:nvPicPr>
            <p:cNvPr id="11" name="Picture 2" descr="page7image29089504">
              <a:extLst>
                <a:ext uri="{FF2B5EF4-FFF2-40B4-BE49-F238E27FC236}">
                  <a16:creationId xmlns:a16="http://schemas.microsoft.com/office/drawing/2014/main" id="{0FC1A4D1-20C7-AE42-BD88-FEB7FFC1573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289058" y="2331302"/>
              <a:ext cx="4149621" cy="4807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age7image29089504">
              <a:extLst>
                <a:ext uri="{FF2B5EF4-FFF2-40B4-BE49-F238E27FC236}">
                  <a16:creationId xmlns:a16="http://schemas.microsoft.com/office/drawing/2014/main" id="{F6003A3C-7D0F-5B42-9225-14869A36D9C2}"/>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289058" y="2753170"/>
              <a:ext cx="4149621" cy="4807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age7image29089504">
              <a:extLst>
                <a:ext uri="{FF2B5EF4-FFF2-40B4-BE49-F238E27FC236}">
                  <a16:creationId xmlns:a16="http://schemas.microsoft.com/office/drawing/2014/main" id="{F5D7F2A5-A5D4-184C-BAAC-4177460078EF}"/>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289057" y="3230608"/>
              <a:ext cx="4149621" cy="683939"/>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ZoneTexte 18">
            <a:extLst>
              <a:ext uri="{FF2B5EF4-FFF2-40B4-BE49-F238E27FC236}">
                <a16:creationId xmlns:a16="http://schemas.microsoft.com/office/drawing/2014/main" id="{80230A63-B008-824C-96FF-6DEE5F0EA4AE}"/>
              </a:ext>
            </a:extLst>
          </p:cNvPr>
          <p:cNvSpPr txBox="1"/>
          <p:nvPr/>
        </p:nvSpPr>
        <p:spPr>
          <a:xfrm>
            <a:off x="7246208" y="3901088"/>
            <a:ext cx="4235318" cy="261610"/>
          </a:xfrm>
          <a:prstGeom prst="rect">
            <a:avLst/>
          </a:prstGeom>
          <a:noFill/>
        </p:spPr>
        <p:txBody>
          <a:bodyPr wrap="square" rtlCol="0">
            <a:spAutoFit/>
          </a:bodyPr>
          <a:lstStyle/>
          <a:p>
            <a:pPr algn="ctr"/>
            <a:r>
              <a:rPr lang="en-GB" sz="1100" u="sng">
                <a:latin typeface="Trebuchet MS" panose="020B0703020202090204" pitchFamily="34" charset="0"/>
                <a:cs typeface="Traditional Arabic" panose="020F0502020204030204" pitchFamily="34" charset="0"/>
              </a:rPr>
              <a:t>RNN structure (↑) and learning process (↓) for sequential data</a:t>
            </a:r>
          </a:p>
        </p:txBody>
      </p:sp>
      <p:sp>
        <p:nvSpPr>
          <p:cNvPr id="20" name="Rectangle 5">
            <a:extLst>
              <a:ext uri="{FF2B5EF4-FFF2-40B4-BE49-F238E27FC236}">
                <a16:creationId xmlns:a16="http://schemas.microsoft.com/office/drawing/2014/main" id="{640964CB-7A89-5142-9345-DCC03EC813D8}"/>
              </a:ext>
            </a:extLst>
          </p:cNvPr>
          <p:cNvSpPr/>
          <p:nvPr/>
        </p:nvSpPr>
        <p:spPr>
          <a:xfrm>
            <a:off x="774341" y="5182026"/>
            <a:ext cx="6099425" cy="1006508"/>
          </a:xfrm>
          <a:custGeom>
            <a:avLst/>
            <a:gdLst>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0 w 6740921"/>
              <a:gd name="connsiteY4" fmla="*/ 0 h 1006508"/>
              <a:gd name="connsiteX0" fmla="*/ 57 w 6740978"/>
              <a:gd name="connsiteY0" fmla="*/ 0 h 1006508"/>
              <a:gd name="connsiteX1" fmla="*/ 6740978 w 6740978"/>
              <a:gd name="connsiteY1" fmla="*/ 0 h 1006508"/>
              <a:gd name="connsiteX2" fmla="*/ 6740978 w 6740978"/>
              <a:gd name="connsiteY2" fmla="*/ 1006508 h 1006508"/>
              <a:gd name="connsiteX3" fmla="*/ 57 w 6740978"/>
              <a:gd name="connsiteY3" fmla="*/ 1006508 h 1006508"/>
              <a:gd name="connsiteX4" fmla="*/ 66544 w 6740978"/>
              <a:gd name="connsiteY4" fmla="*/ 514580 h 1006508"/>
              <a:gd name="connsiteX5" fmla="*/ 57 w 6740978"/>
              <a:gd name="connsiteY5" fmla="*/ 0 h 1006508"/>
              <a:gd name="connsiteX0" fmla="*/ 42 w 6740963"/>
              <a:gd name="connsiteY0" fmla="*/ 0 h 1006508"/>
              <a:gd name="connsiteX1" fmla="*/ 6740963 w 6740963"/>
              <a:gd name="connsiteY1" fmla="*/ 0 h 1006508"/>
              <a:gd name="connsiteX2" fmla="*/ 6740963 w 6740963"/>
              <a:gd name="connsiteY2" fmla="*/ 1006508 h 1006508"/>
              <a:gd name="connsiteX3" fmla="*/ 42 w 6740963"/>
              <a:gd name="connsiteY3" fmla="*/ 1006508 h 1006508"/>
              <a:gd name="connsiteX4" fmla="*/ 94238 w 6740963"/>
              <a:gd name="connsiteY4" fmla="*/ 505343 h 1006508"/>
              <a:gd name="connsiteX5" fmla="*/ 42 w 6740963"/>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0921" h="1006508">
                <a:moveTo>
                  <a:pt x="0" y="0"/>
                </a:moveTo>
                <a:lnTo>
                  <a:pt x="6740921" y="0"/>
                </a:lnTo>
                <a:lnTo>
                  <a:pt x="6740921" y="1006508"/>
                </a:lnTo>
                <a:lnTo>
                  <a:pt x="0" y="1006508"/>
                </a:lnTo>
                <a:lnTo>
                  <a:pt x="94196" y="505343"/>
                </a:lnTo>
                <a:lnTo>
                  <a:pt x="0" y="0"/>
                </a:lnTo>
                <a:close/>
              </a:path>
            </a:pathLst>
          </a:custGeom>
          <a:solidFill>
            <a:schemeClr val="accent3">
              <a:lumMod val="40000"/>
              <a:lumOff val="60000"/>
            </a:schemeClr>
          </a:solidFill>
          <a:effectLst>
            <a:outerShdw blurRad="50800" dist="38100" dir="8100000" algn="tr" rotWithShape="0">
              <a:prstClr val="black">
                <a:alpha val="40000"/>
              </a:prstClr>
            </a:outerShdw>
          </a:effectLst>
        </p:spPr>
        <p:txBody>
          <a:bodyPr wrap="square" lIns="251999" tIns="72000" rIns="72000" bIns="72000" anchor="ctr">
            <a:noAutofit/>
          </a:bodyPr>
          <a:lstStyle/>
          <a:p>
            <a:r>
              <a:rPr lang="en-GB" sz="1250" i="1" spc="-10" dirty="0">
                <a:latin typeface="Trebuchet MS" panose="020B0703020202090204" pitchFamily="34" charset="0"/>
              </a:rPr>
              <a:t>When training RNNs, 1 gradient step is very costly, as it requires to pass through the entire connected dataset. You are also at risk of the </a:t>
            </a:r>
            <a:r>
              <a:rPr lang="en-GB" sz="1250" b="1" i="1" spc="-10" dirty="0">
                <a:latin typeface="Trebuchet MS" panose="020B0703020202090204" pitchFamily="34" charset="0"/>
              </a:rPr>
              <a:t>“vanishing gradient” </a:t>
            </a:r>
            <a:r>
              <a:rPr lang="en-GB" sz="1250" i="1" spc="-10" dirty="0">
                <a:latin typeface="Trebuchet MS" panose="020B0703020202090204" pitchFamily="34" charset="0"/>
              </a:rPr>
              <a:t>problem: too many derivations bring gradients to 0 </a:t>
            </a:r>
            <a:r>
              <a:rPr lang="en-GB" sz="1250" i="1" spc="-20" dirty="0">
                <a:latin typeface="Trebuchet MS" panose="020B0703020202090204" pitchFamily="34" charset="0"/>
              </a:rPr>
              <a:t>(i.e. no more weight update)</a:t>
            </a:r>
            <a:r>
              <a:rPr lang="en-GB" sz="1250" i="1" spc="-10" dirty="0">
                <a:latin typeface="Trebuchet MS" panose="020B0703020202090204" pitchFamily="34" charset="0"/>
              </a:rPr>
              <a:t>. So you usually work with batches of data steps. See appendix for maths!</a:t>
            </a:r>
          </a:p>
        </p:txBody>
      </p:sp>
      <p:sp>
        <p:nvSpPr>
          <p:cNvPr id="21" name="Triangle 20">
            <a:extLst>
              <a:ext uri="{FF2B5EF4-FFF2-40B4-BE49-F238E27FC236}">
                <a16:creationId xmlns:a16="http://schemas.microsoft.com/office/drawing/2014/main" id="{675389DF-7A9E-764D-86B4-B8DB739CAA0F}"/>
              </a:ext>
            </a:extLst>
          </p:cNvPr>
          <p:cNvSpPr/>
          <p:nvPr/>
        </p:nvSpPr>
        <p:spPr>
          <a:xfrm rot="5400000">
            <a:off x="165404" y="5631434"/>
            <a:ext cx="1008000" cy="144000"/>
          </a:xfrm>
          <a:prstGeom prst="triangl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Tree>
    <p:extLst>
      <p:ext uri="{BB962C8B-B14F-4D97-AF65-F5344CB8AC3E}">
        <p14:creationId xmlns:p14="http://schemas.microsoft.com/office/powerpoint/2010/main" val="4194232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5">
            <a:extLst>
              <a:ext uri="{FF2B5EF4-FFF2-40B4-BE49-F238E27FC236}">
                <a16:creationId xmlns:a16="http://schemas.microsoft.com/office/drawing/2014/main" id="{C9876AC0-7D42-4044-BC17-827B21821609}"/>
              </a:ext>
            </a:extLst>
          </p:cNvPr>
          <p:cNvSpPr/>
          <p:nvPr/>
        </p:nvSpPr>
        <p:spPr>
          <a:xfrm>
            <a:off x="530301" y="3544245"/>
            <a:ext cx="5200906" cy="2437939"/>
          </a:xfrm>
          <a:custGeom>
            <a:avLst/>
            <a:gdLst>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0 w 6092458"/>
              <a:gd name="connsiteY4" fmla="*/ 0 h 2308324"/>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53165 w 6092458"/>
              <a:gd name="connsiteY4" fmla="*/ 1094683 h 2308324"/>
              <a:gd name="connsiteX5" fmla="*/ 0 w 6092458"/>
              <a:gd name="connsiteY5" fmla="*/ 0 h 2308324"/>
              <a:gd name="connsiteX0" fmla="*/ 0 w 6092458"/>
              <a:gd name="connsiteY0" fmla="*/ 0 h 2308324"/>
              <a:gd name="connsiteX1" fmla="*/ 6092458 w 6092458"/>
              <a:gd name="connsiteY1" fmla="*/ 0 h 2308324"/>
              <a:gd name="connsiteX2" fmla="*/ 6049928 w 6092458"/>
              <a:gd name="connsiteY2" fmla="*/ 1115949 h 2308324"/>
              <a:gd name="connsiteX3" fmla="*/ 6092458 w 6092458"/>
              <a:gd name="connsiteY3" fmla="*/ 2308324 h 2308324"/>
              <a:gd name="connsiteX4" fmla="*/ 0 w 6092458"/>
              <a:gd name="connsiteY4" fmla="*/ 2308324 h 2308324"/>
              <a:gd name="connsiteX5" fmla="*/ 53165 w 6092458"/>
              <a:gd name="connsiteY5" fmla="*/ 1094683 h 2308324"/>
              <a:gd name="connsiteX6" fmla="*/ 0 w 6092458"/>
              <a:gd name="connsiteY6"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2458" h="2308324">
                <a:moveTo>
                  <a:pt x="0" y="0"/>
                </a:moveTo>
                <a:lnTo>
                  <a:pt x="6092458" y="0"/>
                </a:lnTo>
                <a:cubicBezTo>
                  <a:pt x="6088914" y="364894"/>
                  <a:pt x="6053472" y="751055"/>
                  <a:pt x="6049928" y="1115949"/>
                </a:cubicBezTo>
                <a:lnTo>
                  <a:pt x="6092458" y="2308324"/>
                </a:lnTo>
                <a:lnTo>
                  <a:pt x="0" y="2308324"/>
                </a:lnTo>
                <a:cubicBezTo>
                  <a:pt x="1" y="1900233"/>
                  <a:pt x="53164" y="1502774"/>
                  <a:pt x="53165" y="1094683"/>
                </a:cubicBezTo>
                <a:lnTo>
                  <a:pt x="0" y="0"/>
                </a:lnTo>
                <a:close/>
              </a:path>
            </a:pathLst>
          </a:custGeom>
          <a:solidFill>
            <a:schemeClr val="accent3">
              <a:lumMod val="40000"/>
              <a:lumOff val="60000"/>
            </a:schemeClr>
          </a:solidFill>
          <a:effectLst>
            <a:outerShdw blurRad="50800" dist="38100" dir="8100000" algn="tr" rotWithShape="0">
              <a:prstClr val="black">
                <a:alpha val="40000"/>
              </a:prstClr>
            </a:outerShdw>
          </a:effectLst>
        </p:spPr>
        <p:txBody>
          <a:bodyPr wrap="square" lIns="180000" tIns="72000" rIns="144000" bIns="72000" anchor="ctr">
            <a:noAutofit/>
          </a:bodyPr>
          <a:lstStyle/>
          <a:p>
            <a:pPr marL="228600" lvl="0" indent="-228600">
              <a:spcAft>
                <a:spcPts val="900"/>
              </a:spcAft>
              <a:buFont typeface="+mj-lt"/>
              <a:buAutoNum type="arabicParenR"/>
            </a:pPr>
            <a:r>
              <a:rPr lang="en-GB" sz="1300" dirty="0">
                <a:solidFill>
                  <a:prstClr val="black"/>
                </a:solidFill>
                <a:latin typeface="Trebuchet MS" panose="020B0703020202090204" pitchFamily="34" charset="0"/>
              </a:rPr>
              <a:t>At the entry of each cell, the </a:t>
            </a:r>
            <a:r>
              <a:rPr lang="en-GB" sz="1300" b="1" dirty="0">
                <a:solidFill>
                  <a:srgbClr val="B99C45"/>
                </a:solidFill>
                <a:latin typeface="Trebuchet MS" panose="020B0703020202090204" pitchFamily="34" charset="0"/>
              </a:rPr>
              <a:t>“forget gate” </a:t>
            </a:r>
            <a:r>
              <a:rPr lang="en-GB" sz="1300" dirty="0">
                <a:solidFill>
                  <a:prstClr val="black"/>
                </a:solidFill>
                <a:latin typeface="Trebuchet MS" panose="020B0703020202090204" pitchFamily="34" charset="0"/>
              </a:rPr>
              <a:t>receives the past hidden state and new data, and eliminates part of them.</a:t>
            </a:r>
          </a:p>
          <a:p>
            <a:pPr marL="228600" lvl="0" indent="-228600">
              <a:spcAft>
                <a:spcPts val="900"/>
              </a:spcAft>
              <a:buFont typeface="+mj-lt"/>
              <a:buAutoNum type="arabicParenR"/>
            </a:pPr>
            <a:r>
              <a:rPr lang="en-GB" sz="1300" dirty="0">
                <a:solidFill>
                  <a:prstClr val="black"/>
                </a:solidFill>
                <a:latin typeface="Trebuchet MS" panose="020B0703020202090204" pitchFamily="34" charset="0"/>
              </a:rPr>
              <a:t>The past hidden state and the new data also take a 2</a:t>
            </a:r>
            <a:r>
              <a:rPr lang="en-GB" sz="1300" baseline="30000" dirty="0">
                <a:solidFill>
                  <a:prstClr val="black"/>
                </a:solidFill>
                <a:latin typeface="Trebuchet MS" panose="020B0703020202090204" pitchFamily="34" charset="0"/>
              </a:rPr>
              <a:t>nd</a:t>
            </a:r>
            <a:r>
              <a:rPr lang="en-GB" sz="1300" dirty="0">
                <a:solidFill>
                  <a:prstClr val="black"/>
                </a:solidFill>
                <a:latin typeface="Trebuchet MS" panose="020B0703020202090204" pitchFamily="34" charset="0"/>
              </a:rPr>
              <a:t> way to the </a:t>
            </a:r>
            <a:r>
              <a:rPr lang="en-GB" sz="1300" b="1" dirty="0">
                <a:solidFill>
                  <a:srgbClr val="B99C45"/>
                </a:solidFill>
                <a:latin typeface="Trebuchet MS" panose="020B0703020202090204" pitchFamily="34" charset="0"/>
              </a:rPr>
              <a:t>“input gate”</a:t>
            </a:r>
            <a:r>
              <a:rPr lang="en-GB" sz="1300" dirty="0">
                <a:solidFill>
                  <a:prstClr val="black"/>
                </a:solidFill>
                <a:latin typeface="Trebuchet MS" panose="020B0703020202090204" pitchFamily="34" charset="0"/>
              </a:rPr>
              <a:t>, which runs several computations on them.</a:t>
            </a:r>
          </a:p>
          <a:p>
            <a:pPr marL="228600" lvl="0" indent="-228600">
              <a:spcAft>
                <a:spcPts val="900"/>
              </a:spcAft>
              <a:buFont typeface="+mj-lt"/>
              <a:buAutoNum type="arabicParenR"/>
            </a:pPr>
            <a:r>
              <a:rPr lang="en-GB" sz="1300" dirty="0">
                <a:solidFill>
                  <a:prstClr val="black"/>
                </a:solidFill>
                <a:latin typeface="Trebuchet MS" panose="020B0703020202090204" pitchFamily="34" charset="0"/>
              </a:rPr>
              <a:t>The results of the 2 firsts gates are combined with the previous cell state (line on top) to form the </a:t>
            </a:r>
            <a:r>
              <a:rPr lang="en-GB" sz="1300" b="1" dirty="0">
                <a:solidFill>
                  <a:prstClr val="black"/>
                </a:solidFill>
                <a:latin typeface="Trebuchet MS" panose="020B0703020202090204" pitchFamily="34" charset="0"/>
              </a:rPr>
              <a:t>new cell state</a:t>
            </a:r>
            <a:r>
              <a:rPr lang="en-GB" sz="1300" dirty="0">
                <a:solidFill>
                  <a:prstClr val="black"/>
                </a:solidFill>
                <a:latin typeface="Trebuchet MS" panose="020B0703020202090204" pitchFamily="34" charset="0"/>
              </a:rPr>
              <a:t>.</a:t>
            </a:r>
          </a:p>
          <a:p>
            <a:pPr marL="228600" lvl="0" indent="-228600">
              <a:spcAft>
                <a:spcPts val="900"/>
              </a:spcAft>
              <a:buFont typeface="+mj-lt"/>
              <a:buAutoNum type="arabicParenR"/>
            </a:pPr>
            <a:r>
              <a:rPr lang="en-GB" sz="1300" dirty="0">
                <a:solidFill>
                  <a:prstClr val="black"/>
                </a:solidFill>
                <a:latin typeface="Trebuchet MS" panose="020B0703020202090204" pitchFamily="34" charset="0"/>
              </a:rPr>
              <a:t>Finally, the </a:t>
            </a:r>
            <a:r>
              <a:rPr lang="en-GB" sz="1300" b="1" dirty="0">
                <a:solidFill>
                  <a:srgbClr val="B99C45"/>
                </a:solidFill>
                <a:latin typeface="Trebuchet MS" panose="020B0703020202090204" pitchFamily="34" charset="0"/>
              </a:rPr>
              <a:t>“output gate” </a:t>
            </a:r>
            <a:r>
              <a:rPr lang="en-GB" sz="1300" dirty="0">
                <a:solidFill>
                  <a:prstClr val="black"/>
                </a:solidFill>
                <a:latin typeface="Trebuchet MS" panose="020B0703020202090204" pitchFamily="34" charset="0"/>
              </a:rPr>
              <a:t>combines the new cell state and the inputs from the start (hidden state + new data) to produce the </a:t>
            </a:r>
            <a:r>
              <a:rPr lang="en-GB" sz="1300" b="1" dirty="0">
                <a:solidFill>
                  <a:prstClr val="black"/>
                </a:solidFill>
                <a:latin typeface="Trebuchet MS" panose="020B0703020202090204" pitchFamily="34" charset="0"/>
              </a:rPr>
              <a:t>new hidden state </a:t>
            </a:r>
            <a:r>
              <a:rPr lang="en-GB" sz="1300" dirty="0">
                <a:solidFill>
                  <a:prstClr val="black"/>
                </a:solidFill>
                <a:latin typeface="Trebuchet MS" panose="020B0703020202090204" pitchFamily="34" charset="0"/>
              </a:rPr>
              <a:t>(updated long-term memory).</a:t>
            </a:r>
          </a:p>
        </p:txBody>
      </p:sp>
      <p:sp>
        <p:nvSpPr>
          <p:cNvPr id="2" name="ZoneTexte 1">
            <a:extLst>
              <a:ext uri="{FF2B5EF4-FFF2-40B4-BE49-F238E27FC236}">
                <a16:creationId xmlns:a16="http://schemas.microsoft.com/office/drawing/2014/main" id="{E1D2B890-E10A-F347-BB6C-922325262800}"/>
              </a:ext>
            </a:extLst>
          </p:cNvPr>
          <p:cNvSpPr txBox="1"/>
          <p:nvPr/>
        </p:nvSpPr>
        <p:spPr>
          <a:xfrm>
            <a:off x="1073888" y="435500"/>
            <a:ext cx="10728313" cy="523220"/>
          </a:xfrm>
          <a:prstGeom prst="rect">
            <a:avLst/>
          </a:prstGeom>
          <a:noFill/>
        </p:spPr>
        <p:txBody>
          <a:bodyPr wrap="square" rtlCol="0">
            <a:spAutoFit/>
          </a:bodyPr>
          <a:lstStyle/>
          <a:p>
            <a:r>
              <a:rPr lang="fr-FR" sz="2800" dirty="0">
                <a:solidFill>
                  <a:schemeClr val="tx1">
                    <a:lumMod val="65000"/>
                    <a:lumOff val="35000"/>
                  </a:schemeClr>
                </a:solidFill>
                <a:latin typeface="Trebuchet MS" panose="020B0703020202090204" pitchFamily="34" charset="0"/>
                <a:cs typeface="Futura Medium" panose="020B0602020204020303" pitchFamily="34" charset="-79"/>
              </a:rPr>
              <a:t>FAMOUS </a:t>
            </a:r>
            <a:r>
              <a:rPr lang="fr-FR" sz="2800" dirty="0" err="1">
                <a:solidFill>
                  <a:schemeClr val="tx1">
                    <a:lumMod val="65000"/>
                    <a:lumOff val="35000"/>
                  </a:schemeClr>
                </a:solidFill>
                <a:latin typeface="Trebuchet MS" panose="020B0703020202090204" pitchFamily="34" charset="0"/>
                <a:cs typeface="Futura Medium" panose="020B0602020204020303" pitchFamily="34" charset="-79"/>
              </a:rPr>
              <a:t>RNNs</a:t>
            </a:r>
            <a:r>
              <a:rPr lang="fr-FR" sz="2800" dirty="0">
                <a:solidFill>
                  <a:schemeClr val="tx1">
                    <a:lumMod val="65000"/>
                    <a:lumOff val="35000"/>
                  </a:schemeClr>
                </a:solidFill>
                <a:latin typeface="Trebuchet MS" panose="020B0703020202090204" pitchFamily="34" charset="0"/>
                <a:cs typeface="Futura Medium" panose="020B0602020204020303" pitchFamily="34" charset="-79"/>
              </a:rPr>
              <a:t> (1/2) – LONG SHORT-TERM MEMORY CELLS (LSTM)</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3">
            <a:extLst>
              <a:ext uri="{FF2B5EF4-FFF2-40B4-BE49-F238E27FC236}">
                <a16:creationId xmlns:a16="http://schemas.microsoft.com/office/drawing/2014/main" id="{4A0B8263-76C3-3D46-B4C7-1E1AC8562620}"/>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ZoneTexte 7">
            <a:extLst>
              <a:ext uri="{FF2B5EF4-FFF2-40B4-BE49-F238E27FC236}">
                <a16:creationId xmlns:a16="http://schemas.microsoft.com/office/drawing/2014/main" id="{3C9E210D-5ADA-D34F-B476-B57C1CA6F46C}"/>
              </a:ext>
            </a:extLst>
          </p:cNvPr>
          <p:cNvSpPr txBox="1"/>
          <p:nvPr/>
        </p:nvSpPr>
        <p:spPr>
          <a:xfrm>
            <a:off x="569443" y="1345155"/>
            <a:ext cx="11138167" cy="738664"/>
          </a:xfrm>
          <a:prstGeom prst="rect">
            <a:avLst/>
          </a:prstGeom>
          <a:noFill/>
        </p:spPr>
        <p:txBody>
          <a:bodyPr wrap="square" rtlCol="0">
            <a:spAutoFit/>
          </a:bodyPr>
          <a:lstStyle/>
          <a:p>
            <a:r>
              <a:rPr lang="en-GB" sz="1400" dirty="0">
                <a:latin typeface="Trebuchet MS" panose="020B0703020202090204" pitchFamily="34" charset="0"/>
              </a:rPr>
              <a:t>The </a:t>
            </a:r>
            <a:r>
              <a:rPr lang="en-GB" sz="1400" b="1" dirty="0">
                <a:solidFill>
                  <a:srgbClr val="B99C45"/>
                </a:solidFill>
                <a:latin typeface="Trebuchet MS" panose="020B0703020202090204" pitchFamily="34" charset="0"/>
              </a:rPr>
              <a:t>LTSM cells </a:t>
            </a:r>
            <a:r>
              <a:rPr lang="en-GB" sz="1400" dirty="0">
                <a:latin typeface="Trebuchet MS" panose="020B0703020202090204" pitchFamily="34" charset="0"/>
              </a:rPr>
              <a:t>(invented in 1997 – </a:t>
            </a:r>
            <a:r>
              <a:rPr lang="en-GB" sz="1400" dirty="0">
                <a:latin typeface="Trebuchet MS" panose="020B0703020202090204" pitchFamily="34" charset="0"/>
                <a:hlinkClick r:id="rId2"/>
              </a:rPr>
              <a:t>link</a:t>
            </a:r>
            <a:r>
              <a:rPr lang="en-GB" sz="1400" dirty="0">
                <a:latin typeface="Trebuchet MS" panose="020B0703020202090204" pitchFamily="34" charset="0"/>
              </a:rPr>
              <a:t>, improved in 2015 – </a:t>
            </a:r>
            <a:r>
              <a:rPr lang="en-GB" sz="1400" dirty="0">
                <a:latin typeface="Trebuchet MS" panose="020B0703020202090204" pitchFamily="34" charset="0"/>
                <a:hlinkClick r:id="rId3"/>
              </a:rPr>
              <a:t>link</a:t>
            </a:r>
            <a:r>
              <a:rPr lang="en-GB" sz="1400" dirty="0">
                <a:latin typeface="Trebuchet MS" panose="020B0703020202090204" pitchFamily="34" charset="0"/>
              </a:rPr>
              <a:t>) and their close cousin the </a:t>
            </a:r>
            <a:r>
              <a:rPr lang="en-GB" sz="1400" b="1" dirty="0">
                <a:solidFill>
                  <a:srgbClr val="B99C45"/>
                </a:solidFill>
                <a:latin typeface="Trebuchet MS" panose="020B0703020202090204" pitchFamily="34" charset="0"/>
              </a:rPr>
              <a:t>“Gated Recurrent Units” </a:t>
            </a:r>
            <a:r>
              <a:rPr lang="en-GB" sz="1400" dirty="0">
                <a:latin typeface="Trebuchet MS" panose="020B0703020202090204" pitchFamily="34" charset="0"/>
              </a:rPr>
              <a:t>(GRU, 2015 - </a:t>
            </a:r>
            <a:r>
              <a:rPr lang="en-GB" sz="1400" dirty="0">
                <a:latin typeface="Trebuchet MS" panose="020B0703020202090204" pitchFamily="34" charset="0"/>
                <a:hlinkClick r:id="rId4"/>
              </a:rPr>
              <a:t>link</a:t>
            </a:r>
            <a:r>
              <a:rPr lang="en-GB" sz="1400" dirty="0">
                <a:latin typeface="Trebuchet MS" panose="020B0703020202090204" pitchFamily="34" charset="0"/>
              </a:rPr>
              <a:t>) are special types of neurons that use the principle of </a:t>
            </a:r>
            <a:r>
              <a:rPr lang="en-GB" sz="1400" b="1" dirty="0">
                <a:latin typeface="Trebuchet MS" panose="020B0703020202090204" pitchFamily="34" charset="0"/>
              </a:rPr>
              <a:t>“gates” </a:t>
            </a:r>
            <a:r>
              <a:rPr lang="en-GB" sz="1400" dirty="0">
                <a:latin typeface="Trebuchet MS" panose="020B0703020202090204" pitchFamily="34" charset="0"/>
              </a:rPr>
              <a:t>to regulate the flow of information and </a:t>
            </a:r>
            <a:r>
              <a:rPr lang="en-GB" sz="1400" b="1" dirty="0">
                <a:latin typeface="Trebuchet MS" panose="020B0703020202090204" pitchFamily="34" charset="0"/>
              </a:rPr>
              <a:t>improve the way the network “remembers”</a:t>
            </a:r>
            <a:r>
              <a:rPr lang="en-GB" sz="1400" dirty="0">
                <a:latin typeface="Trebuchet MS" panose="020B0703020202090204" pitchFamily="34" charset="0"/>
              </a:rPr>
              <a:t>. This one is a little complex, stay focused!</a:t>
            </a:r>
          </a:p>
        </p:txBody>
      </p:sp>
      <p:sp>
        <p:nvSpPr>
          <p:cNvPr id="4" name="ZoneTexte 3">
            <a:extLst>
              <a:ext uri="{FF2B5EF4-FFF2-40B4-BE49-F238E27FC236}">
                <a16:creationId xmlns:a16="http://schemas.microsoft.com/office/drawing/2014/main" id="{B4113A25-7B78-3247-A603-22552657E849}"/>
              </a:ext>
            </a:extLst>
          </p:cNvPr>
          <p:cNvSpPr txBox="1"/>
          <p:nvPr/>
        </p:nvSpPr>
        <p:spPr>
          <a:xfrm>
            <a:off x="573330" y="2336961"/>
            <a:ext cx="5331682" cy="923330"/>
          </a:xfrm>
          <a:prstGeom prst="rect">
            <a:avLst/>
          </a:prstGeom>
          <a:noFill/>
        </p:spPr>
        <p:txBody>
          <a:bodyPr wrap="square" rtlCol="0">
            <a:spAutoFit/>
          </a:bodyPr>
          <a:lstStyle/>
          <a:p>
            <a:pPr>
              <a:spcAft>
                <a:spcPts val="1500"/>
              </a:spcAft>
            </a:pPr>
            <a:r>
              <a:rPr lang="en-GB" sz="1350" dirty="0">
                <a:latin typeface="Trebuchet MS" panose="020B0703020202090204" pitchFamily="34" charset="0"/>
              </a:rPr>
              <a:t>Each LSTM neuron includes 2 data flows: the </a:t>
            </a:r>
            <a:r>
              <a:rPr lang="en-GB" sz="1350" b="1" dirty="0">
                <a:solidFill>
                  <a:srgbClr val="B99C45"/>
                </a:solidFill>
                <a:latin typeface="Trebuchet MS" panose="020B0703020202090204" pitchFamily="34" charset="0"/>
              </a:rPr>
              <a:t>“cell state” </a:t>
            </a:r>
            <a:r>
              <a:rPr lang="en-GB" sz="1350" dirty="0">
                <a:latin typeface="Trebuchet MS" panose="020B0703020202090204" pitchFamily="34" charset="0"/>
              </a:rPr>
              <a:t>(result of the computations of a single neuron, i.e. a sort of “short term memory”) and the </a:t>
            </a:r>
            <a:r>
              <a:rPr lang="en-GB" sz="1350" b="1" dirty="0">
                <a:solidFill>
                  <a:srgbClr val="B99C45"/>
                </a:solidFill>
                <a:latin typeface="Trebuchet MS" panose="020B0703020202090204" pitchFamily="34" charset="0"/>
              </a:rPr>
              <a:t>“hidden state” </a:t>
            </a:r>
            <a:r>
              <a:rPr lang="en-GB" sz="1350" dirty="0">
                <a:latin typeface="Trebuchet MS" panose="020B0703020202090204" pitchFamily="34" charset="0"/>
              </a:rPr>
              <a:t>(outputs passed and updated from cell to cell, i.e. a sort of “long term memory”).</a:t>
            </a:r>
          </a:p>
        </p:txBody>
      </p:sp>
      <p:grpSp>
        <p:nvGrpSpPr>
          <p:cNvPr id="68" name="Groupe 67">
            <a:extLst>
              <a:ext uri="{FF2B5EF4-FFF2-40B4-BE49-F238E27FC236}">
                <a16:creationId xmlns:a16="http://schemas.microsoft.com/office/drawing/2014/main" id="{5F6E90C8-484F-074C-8762-78A7C0DF858A}"/>
              </a:ext>
            </a:extLst>
          </p:cNvPr>
          <p:cNvGrpSpPr/>
          <p:nvPr/>
        </p:nvGrpSpPr>
        <p:grpSpPr>
          <a:xfrm>
            <a:off x="6108653" y="2244475"/>
            <a:ext cx="5845594" cy="3886166"/>
            <a:chOff x="6129673" y="2191925"/>
            <a:chExt cx="5845594" cy="3886166"/>
          </a:xfrm>
        </p:grpSpPr>
        <p:pic>
          <p:nvPicPr>
            <p:cNvPr id="15" name="Image 14">
              <a:extLst>
                <a:ext uri="{FF2B5EF4-FFF2-40B4-BE49-F238E27FC236}">
                  <a16:creationId xmlns:a16="http://schemas.microsoft.com/office/drawing/2014/main" id="{DAAF1C66-A1CC-D94D-8588-6C49FC79357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27736" y="5404207"/>
              <a:ext cx="3686985" cy="673884"/>
            </a:xfrm>
            <a:prstGeom prst="rect">
              <a:avLst/>
            </a:prstGeom>
          </p:spPr>
        </p:pic>
        <p:sp>
          <p:nvSpPr>
            <p:cNvPr id="17" name="ZoneTexte 16">
              <a:extLst>
                <a:ext uri="{FF2B5EF4-FFF2-40B4-BE49-F238E27FC236}">
                  <a16:creationId xmlns:a16="http://schemas.microsoft.com/office/drawing/2014/main" id="{68D592EB-35C5-324D-9D2A-925E458F0669}"/>
                </a:ext>
              </a:extLst>
            </p:cNvPr>
            <p:cNvSpPr txBox="1"/>
            <p:nvPr/>
          </p:nvSpPr>
          <p:spPr>
            <a:xfrm>
              <a:off x="7734924" y="2191925"/>
              <a:ext cx="2510459" cy="276999"/>
            </a:xfrm>
            <a:prstGeom prst="rect">
              <a:avLst/>
            </a:prstGeom>
            <a:noFill/>
          </p:spPr>
          <p:txBody>
            <a:bodyPr wrap="square" rtlCol="0">
              <a:spAutoFit/>
            </a:bodyPr>
            <a:lstStyle>
              <a:defPPr>
                <a:defRPr lang="fr-FR"/>
              </a:defPPr>
              <a:lvl1pPr algn="ctr">
                <a:defRPr sz="1100" u="sng">
                  <a:latin typeface="Trebuchet MS" panose="020B0703020202090204" pitchFamily="34" charset="0"/>
                  <a:cs typeface="Traditional Arabic" panose="020F0502020204030204" pitchFamily="34" charset="0"/>
                </a:defRPr>
              </a:lvl1pPr>
            </a:lstStyle>
            <a:p>
              <a:pPr>
                <a:spcAft>
                  <a:spcPts val="300"/>
                </a:spcAft>
              </a:pPr>
              <a:r>
                <a:rPr lang="en-GB" sz="1200" dirty="0"/>
                <a:t>Operations in an LSTM unit</a:t>
              </a:r>
            </a:p>
          </p:txBody>
        </p:sp>
        <p:grpSp>
          <p:nvGrpSpPr>
            <p:cNvPr id="66" name="Groupe 65">
              <a:extLst>
                <a:ext uri="{FF2B5EF4-FFF2-40B4-BE49-F238E27FC236}">
                  <a16:creationId xmlns:a16="http://schemas.microsoft.com/office/drawing/2014/main" id="{7AE4E638-23E1-A544-B210-96AC58EE4F06}"/>
                </a:ext>
              </a:extLst>
            </p:cNvPr>
            <p:cNvGrpSpPr/>
            <p:nvPr/>
          </p:nvGrpSpPr>
          <p:grpSpPr>
            <a:xfrm>
              <a:off x="6129673" y="2353799"/>
              <a:ext cx="5845594" cy="2944190"/>
              <a:chOff x="6129673" y="2353799"/>
              <a:chExt cx="5845594" cy="2944190"/>
            </a:xfrm>
          </p:grpSpPr>
          <p:pic>
            <p:nvPicPr>
              <p:cNvPr id="16" name="Image 15">
                <a:extLst>
                  <a:ext uri="{FF2B5EF4-FFF2-40B4-BE49-F238E27FC236}">
                    <a16:creationId xmlns:a16="http://schemas.microsoft.com/office/drawing/2014/main" id="{D6286136-859C-6B45-98BB-45C1A2BED16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78760" y="2877205"/>
                <a:ext cx="3373821" cy="1965738"/>
              </a:xfrm>
              <a:prstGeom prst="rect">
                <a:avLst/>
              </a:prstGeom>
            </p:spPr>
          </p:pic>
          <p:sp>
            <p:nvSpPr>
              <p:cNvPr id="18" name="Rectangle : coins arrondis 17">
                <a:extLst>
                  <a:ext uri="{FF2B5EF4-FFF2-40B4-BE49-F238E27FC236}">
                    <a16:creationId xmlns:a16="http://schemas.microsoft.com/office/drawing/2014/main" id="{6685C036-CD78-F140-908C-799CE91F0CD8}"/>
                  </a:ext>
                </a:extLst>
              </p:cNvPr>
              <p:cNvSpPr/>
              <p:nvPr/>
            </p:nvSpPr>
            <p:spPr>
              <a:xfrm>
                <a:off x="7651542" y="3607307"/>
                <a:ext cx="648000" cy="754487"/>
              </a:xfrm>
              <a:prstGeom prst="roundRect">
                <a:avLst/>
              </a:prstGeom>
              <a:noFill/>
              <a:ln w="19050">
                <a:solidFill>
                  <a:srgbClr val="D75E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ZoneTexte 18">
                <a:extLst>
                  <a:ext uri="{FF2B5EF4-FFF2-40B4-BE49-F238E27FC236}">
                    <a16:creationId xmlns:a16="http://schemas.microsoft.com/office/drawing/2014/main" id="{54E113F0-E6B9-1F40-815B-110189AB6993}"/>
                  </a:ext>
                </a:extLst>
              </p:cNvPr>
              <p:cNvSpPr txBox="1"/>
              <p:nvPr/>
            </p:nvSpPr>
            <p:spPr>
              <a:xfrm>
                <a:off x="8392784" y="4787329"/>
                <a:ext cx="801823" cy="253916"/>
              </a:xfrm>
              <a:prstGeom prst="rect">
                <a:avLst/>
              </a:prstGeom>
              <a:noFill/>
            </p:spPr>
            <p:txBody>
              <a:bodyPr wrap="none" rtlCol="0">
                <a:spAutoFit/>
              </a:bodyPr>
              <a:lstStyle/>
              <a:p>
                <a:pPr algn="ctr"/>
                <a:r>
                  <a:rPr lang="en-GB" sz="1050" dirty="0">
                    <a:solidFill>
                      <a:srgbClr val="D75E60"/>
                    </a:solidFill>
                    <a:latin typeface="Trebuchet MS" panose="020B0703020202090204" pitchFamily="34" charset="0"/>
                  </a:rPr>
                  <a:t>Input gate</a:t>
                </a:r>
              </a:p>
            </p:txBody>
          </p:sp>
          <p:sp>
            <p:nvSpPr>
              <p:cNvPr id="20" name="ZoneTexte 19">
                <a:extLst>
                  <a:ext uri="{FF2B5EF4-FFF2-40B4-BE49-F238E27FC236}">
                    <a16:creationId xmlns:a16="http://schemas.microsoft.com/office/drawing/2014/main" id="{824C68ED-63E8-6445-A916-A487ED03213C}"/>
                  </a:ext>
                </a:extLst>
              </p:cNvPr>
              <p:cNvSpPr txBox="1"/>
              <p:nvPr/>
            </p:nvSpPr>
            <p:spPr>
              <a:xfrm>
                <a:off x="7042242" y="3131623"/>
                <a:ext cx="383438" cy="261610"/>
              </a:xfrm>
              <a:prstGeom prst="rect">
                <a:avLst/>
              </a:prstGeom>
              <a:noFill/>
            </p:spPr>
            <p:txBody>
              <a:bodyPr wrap="none" rtlCol="0">
                <a:spAutoFit/>
              </a:bodyPr>
              <a:lstStyle/>
              <a:p>
                <a:r>
                  <a:rPr lang="en-GB" sz="1100" b="1" dirty="0">
                    <a:latin typeface="Trebuchet MS" panose="020B0703020202090204" pitchFamily="34" charset="0"/>
                  </a:rPr>
                  <a:t>c</a:t>
                </a:r>
                <a:r>
                  <a:rPr lang="en-GB" sz="1100" b="1" baseline="-25000" dirty="0">
                    <a:latin typeface="Trebuchet MS" panose="020B0703020202090204" pitchFamily="34" charset="0"/>
                  </a:rPr>
                  <a:t>t-1</a:t>
                </a:r>
              </a:p>
            </p:txBody>
          </p:sp>
          <p:sp>
            <p:nvSpPr>
              <p:cNvPr id="21" name="ZoneTexte 20">
                <a:extLst>
                  <a:ext uri="{FF2B5EF4-FFF2-40B4-BE49-F238E27FC236}">
                    <a16:creationId xmlns:a16="http://schemas.microsoft.com/office/drawing/2014/main" id="{D371A47C-E784-FC49-BA5A-03499BC66CDF}"/>
                  </a:ext>
                </a:extLst>
              </p:cNvPr>
              <p:cNvSpPr txBox="1"/>
              <p:nvPr/>
            </p:nvSpPr>
            <p:spPr>
              <a:xfrm>
                <a:off x="7641032" y="4809538"/>
                <a:ext cx="300082" cy="261610"/>
              </a:xfrm>
              <a:prstGeom prst="rect">
                <a:avLst/>
              </a:prstGeom>
              <a:noFill/>
            </p:spPr>
            <p:txBody>
              <a:bodyPr wrap="none" rtlCol="0">
                <a:spAutoFit/>
              </a:bodyPr>
              <a:lstStyle/>
              <a:p>
                <a:r>
                  <a:rPr lang="en-GB" sz="1100" b="1" dirty="0" err="1">
                    <a:latin typeface="Trebuchet MS" panose="020B0703020202090204" pitchFamily="34" charset="0"/>
                  </a:rPr>
                  <a:t>x</a:t>
                </a:r>
                <a:r>
                  <a:rPr lang="en-GB" sz="1100" b="1" baseline="-25000" dirty="0" err="1">
                    <a:latin typeface="Trebuchet MS" panose="020B0703020202090204" pitchFamily="34" charset="0"/>
                  </a:rPr>
                  <a:t>t</a:t>
                </a:r>
                <a:endParaRPr lang="en-GB" sz="1100" b="1" baseline="-25000" dirty="0">
                  <a:latin typeface="Trebuchet MS" panose="020B0703020202090204" pitchFamily="34" charset="0"/>
                </a:endParaRPr>
              </a:p>
            </p:txBody>
          </p:sp>
          <p:sp>
            <p:nvSpPr>
              <p:cNvPr id="22" name="ZoneTexte 21">
                <a:extLst>
                  <a:ext uri="{FF2B5EF4-FFF2-40B4-BE49-F238E27FC236}">
                    <a16:creationId xmlns:a16="http://schemas.microsoft.com/office/drawing/2014/main" id="{2AD2E540-16F8-5649-A27D-90A27D05AB9C}"/>
                  </a:ext>
                </a:extLst>
              </p:cNvPr>
              <p:cNvSpPr txBox="1"/>
              <p:nvPr/>
            </p:nvSpPr>
            <p:spPr>
              <a:xfrm>
                <a:off x="7042170" y="4090802"/>
                <a:ext cx="394660" cy="261610"/>
              </a:xfrm>
              <a:prstGeom prst="rect">
                <a:avLst/>
              </a:prstGeom>
              <a:noFill/>
            </p:spPr>
            <p:txBody>
              <a:bodyPr wrap="none" rtlCol="0">
                <a:spAutoFit/>
              </a:bodyPr>
              <a:lstStyle/>
              <a:p>
                <a:r>
                  <a:rPr lang="en-GB" sz="1100" b="1" dirty="0">
                    <a:latin typeface="Trebuchet MS" panose="020B0703020202090204" pitchFamily="34" charset="0"/>
                  </a:rPr>
                  <a:t>h</a:t>
                </a:r>
                <a:r>
                  <a:rPr lang="en-GB" sz="1100" b="1" baseline="-25000" dirty="0">
                    <a:latin typeface="Trebuchet MS" panose="020B0703020202090204" pitchFamily="34" charset="0"/>
                  </a:rPr>
                  <a:t>t-1</a:t>
                </a:r>
              </a:p>
            </p:txBody>
          </p:sp>
          <p:sp>
            <p:nvSpPr>
              <p:cNvPr id="23" name="ZoneTexte 22">
                <a:extLst>
                  <a:ext uri="{FF2B5EF4-FFF2-40B4-BE49-F238E27FC236}">
                    <a16:creationId xmlns:a16="http://schemas.microsoft.com/office/drawing/2014/main" id="{CE3080E9-1D8F-B74B-9FE2-E97CAEB31733}"/>
                  </a:ext>
                </a:extLst>
              </p:cNvPr>
              <p:cNvSpPr txBox="1"/>
              <p:nvPr/>
            </p:nvSpPr>
            <p:spPr>
              <a:xfrm>
                <a:off x="10742071" y="4090802"/>
                <a:ext cx="304892" cy="261610"/>
              </a:xfrm>
              <a:prstGeom prst="rect">
                <a:avLst/>
              </a:prstGeom>
              <a:noFill/>
            </p:spPr>
            <p:txBody>
              <a:bodyPr wrap="none" rtlCol="0">
                <a:spAutoFit/>
              </a:bodyPr>
              <a:lstStyle/>
              <a:p>
                <a:r>
                  <a:rPr lang="en-GB" sz="1100" b="1" dirty="0" err="1">
                    <a:latin typeface="Trebuchet MS" panose="020B0703020202090204" pitchFamily="34" charset="0"/>
                  </a:rPr>
                  <a:t>h</a:t>
                </a:r>
                <a:r>
                  <a:rPr lang="en-GB" sz="1100" b="1" baseline="-25000" dirty="0" err="1">
                    <a:latin typeface="Trebuchet MS" panose="020B0703020202090204" pitchFamily="34" charset="0"/>
                  </a:rPr>
                  <a:t>t</a:t>
                </a:r>
                <a:endParaRPr lang="en-GB" sz="1100" b="1" baseline="-25000" dirty="0">
                  <a:latin typeface="Trebuchet MS" panose="020B0703020202090204" pitchFamily="34" charset="0"/>
                </a:endParaRPr>
              </a:p>
            </p:txBody>
          </p:sp>
          <p:sp>
            <p:nvSpPr>
              <p:cNvPr id="24" name="ZoneTexte 23">
                <a:extLst>
                  <a:ext uri="{FF2B5EF4-FFF2-40B4-BE49-F238E27FC236}">
                    <a16:creationId xmlns:a16="http://schemas.microsoft.com/office/drawing/2014/main" id="{984EA30B-F52D-884B-916C-E86CEC37B6CF}"/>
                  </a:ext>
                </a:extLst>
              </p:cNvPr>
              <p:cNvSpPr txBox="1"/>
              <p:nvPr/>
            </p:nvSpPr>
            <p:spPr>
              <a:xfrm>
                <a:off x="10742071" y="3115645"/>
                <a:ext cx="293670" cy="261610"/>
              </a:xfrm>
              <a:prstGeom prst="rect">
                <a:avLst/>
              </a:prstGeom>
              <a:noFill/>
            </p:spPr>
            <p:txBody>
              <a:bodyPr wrap="none" rtlCol="0">
                <a:spAutoFit/>
              </a:bodyPr>
              <a:lstStyle/>
              <a:p>
                <a:r>
                  <a:rPr lang="en-GB" sz="1100" b="1" dirty="0" err="1">
                    <a:latin typeface="Trebuchet MS" panose="020B0703020202090204" pitchFamily="34" charset="0"/>
                  </a:rPr>
                  <a:t>c</a:t>
                </a:r>
                <a:r>
                  <a:rPr lang="en-GB" sz="1100" b="1" baseline="-25000" dirty="0" err="1">
                    <a:latin typeface="Trebuchet MS" panose="020B0703020202090204" pitchFamily="34" charset="0"/>
                  </a:rPr>
                  <a:t>t</a:t>
                </a:r>
                <a:endParaRPr lang="en-GB" sz="1100" b="1" baseline="-25000" dirty="0">
                  <a:latin typeface="Trebuchet MS" panose="020B0703020202090204" pitchFamily="34" charset="0"/>
                </a:endParaRPr>
              </a:p>
            </p:txBody>
          </p:sp>
          <p:cxnSp>
            <p:nvCxnSpPr>
              <p:cNvPr id="26" name="Connecteur droit avec flèche 25">
                <a:extLst>
                  <a:ext uri="{FF2B5EF4-FFF2-40B4-BE49-F238E27FC236}">
                    <a16:creationId xmlns:a16="http://schemas.microsoft.com/office/drawing/2014/main" id="{446D5E06-618B-F741-A99B-6D6E26D6A9B7}"/>
                  </a:ext>
                </a:extLst>
              </p:cNvPr>
              <p:cNvCxnSpPr>
                <a:cxnSpLocks/>
              </p:cNvCxnSpPr>
              <p:nvPr/>
            </p:nvCxnSpPr>
            <p:spPr>
              <a:xfrm flipH="1" flipV="1">
                <a:off x="10279117" y="2747842"/>
                <a:ext cx="1" cy="1466746"/>
              </a:xfrm>
              <a:prstGeom prst="straightConnector1">
                <a:avLst/>
              </a:prstGeom>
              <a:ln w="28575">
                <a:solidFill>
                  <a:srgbClr val="121414"/>
                </a:solidFill>
                <a:tailEnd type="triangle" w="med" len="med"/>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F9CDCEBC-F370-1246-AAFB-85723C416BAB}"/>
                  </a:ext>
                </a:extLst>
              </p:cNvPr>
              <p:cNvSpPr txBox="1"/>
              <p:nvPr/>
            </p:nvSpPr>
            <p:spPr>
              <a:xfrm>
                <a:off x="10132283" y="2423049"/>
                <a:ext cx="304892" cy="261610"/>
              </a:xfrm>
              <a:prstGeom prst="rect">
                <a:avLst/>
              </a:prstGeom>
              <a:noFill/>
            </p:spPr>
            <p:txBody>
              <a:bodyPr wrap="none" rtlCol="0">
                <a:spAutoFit/>
              </a:bodyPr>
              <a:lstStyle/>
              <a:p>
                <a:r>
                  <a:rPr lang="en-GB" sz="1100" b="1" dirty="0" err="1">
                    <a:latin typeface="Trebuchet MS" panose="020B0703020202090204" pitchFamily="34" charset="0"/>
                  </a:rPr>
                  <a:t>h</a:t>
                </a:r>
                <a:r>
                  <a:rPr lang="en-GB" sz="1100" b="1" baseline="-25000" dirty="0" err="1">
                    <a:latin typeface="Trebuchet MS" panose="020B0703020202090204" pitchFamily="34" charset="0"/>
                  </a:rPr>
                  <a:t>t</a:t>
                </a:r>
                <a:endParaRPr lang="en-GB" sz="1100" b="1" baseline="-25000" dirty="0">
                  <a:latin typeface="Trebuchet MS" panose="020B0703020202090204" pitchFamily="34" charset="0"/>
                </a:endParaRPr>
              </a:p>
            </p:txBody>
          </p:sp>
          <p:sp>
            <p:nvSpPr>
              <p:cNvPr id="32" name="ZoneTexte 31">
                <a:extLst>
                  <a:ext uri="{FF2B5EF4-FFF2-40B4-BE49-F238E27FC236}">
                    <a16:creationId xmlns:a16="http://schemas.microsoft.com/office/drawing/2014/main" id="{CF2843F9-FDDA-A348-B0CF-CDBC5B761BD2}"/>
                  </a:ext>
                </a:extLst>
              </p:cNvPr>
              <p:cNvSpPr txBox="1"/>
              <p:nvPr/>
            </p:nvSpPr>
            <p:spPr>
              <a:xfrm>
                <a:off x="6405735" y="4652100"/>
                <a:ext cx="878767" cy="253916"/>
              </a:xfrm>
              <a:prstGeom prst="rect">
                <a:avLst/>
              </a:prstGeom>
              <a:noFill/>
            </p:spPr>
            <p:txBody>
              <a:bodyPr wrap="none" rtlCol="0">
                <a:spAutoFit/>
              </a:bodyPr>
              <a:lstStyle/>
              <a:p>
                <a:pPr algn="ctr"/>
                <a:r>
                  <a:rPr lang="en-GB" sz="1050" dirty="0">
                    <a:solidFill>
                      <a:srgbClr val="D75E60"/>
                    </a:solidFill>
                    <a:latin typeface="Trebuchet MS" panose="020B0703020202090204" pitchFamily="34" charset="0"/>
                  </a:rPr>
                  <a:t>Forget gate</a:t>
                </a:r>
              </a:p>
            </p:txBody>
          </p:sp>
          <p:sp>
            <p:nvSpPr>
              <p:cNvPr id="33" name="ZoneTexte 32">
                <a:extLst>
                  <a:ext uri="{FF2B5EF4-FFF2-40B4-BE49-F238E27FC236}">
                    <a16:creationId xmlns:a16="http://schemas.microsoft.com/office/drawing/2014/main" id="{1FF01315-5AA9-834E-89F7-E8BDFFBEEDAA}"/>
                  </a:ext>
                </a:extLst>
              </p:cNvPr>
              <p:cNvSpPr txBox="1"/>
              <p:nvPr/>
            </p:nvSpPr>
            <p:spPr>
              <a:xfrm>
                <a:off x="6293719" y="3067650"/>
                <a:ext cx="755106" cy="415498"/>
              </a:xfrm>
              <a:prstGeom prst="rect">
                <a:avLst/>
              </a:prstGeom>
              <a:noFill/>
            </p:spPr>
            <p:txBody>
              <a:bodyPr wrap="square" rtlCol="0">
                <a:spAutoFit/>
              </a:bodyPr>
              <a:lstStyle/>
              <a:p>
                <a:pPr algn="ctr"/>
                <a:r>
                  <a:rPr lang="en-GB" sz="1050" dirty="0">
                    <a:solidFill>
                      <a:srgbClr val="D75E60"/>
                    </a:solidFill>
                    <a:latin typeface="Trebuchet MS" panose="020B0703020202090204" pitchFamily="34" charset="0"/>
                  </a:rPr>
                  <a:t>Previous cell state</a:t>
                </a:r>
              </a:p>
            </p:txBody>
          </p:sp>
          <p:sp>
            <p:nvSpPr>
              <p:cNvPr id="34" name="ZoneTexte 33">
                <a:extLst>
                  <a:ext uri="{FF2B5EF4-FFF2-40B4-BE49-F238E27FC236}">
                    <a16:creationId xmlns:a16="http://schemas.microsoft.com/office/drawing/2014/main" id="{E7878623-C6A4-4D43-939D-7A8CEA8CC0FD}"/>
                  </a:ext>
                </a:extLst>
              </p:cNvPr>
              <p:cNvSpPr txBox="1"/>
              <p:nvPr/>
            </p:nvSpPr>
            <p:spPr>
              <a:xfrm>
                <a:off x="6129673" y="4031041"/>
                <a:ext cx="1028640" cy="415498"/>
              </a:xfrm>
              <a:prstGeom prst="rect">
                <a:avLst/>
              </a:prstGeom>
              <a:noFill/>
            </p:spPr>
            <p:txBody>
              <a:bodyPr wrap="square" rtlCol="0">
                <a:spAutoFit/>
              </a:bodyPr>
              <a:lstStyle/>
              <a:p>
                <a:pPr algn="ctr"/>
                <a:r>
                  <a:rPr lang="en-GB" sz="1050" dirty="0">
                    <a:solidFill>
                      <a:srgbClr val="D75E60"/>
                    </a:solidFill>
                    <a:latin typeface="Trebuchet MS" panose="020B0703020202090204" pitchFamily="34" charset="0"/>
                  </a:rPr>
                  <a:t>Previous hidden state</a:t>
                </a:r>
              </a:p>
            </p:txBody>
          </p:sp>
          <p:sp>
            <p:nvSpPr>
              <p:cNvPr id="35" name="ZoneTexte 34">
                <a:extLst>
                  <a:ext uri="{FF2B5EF4-FFF2-40B4-BE49-F238E27FC236}">
                    <a16:creationId xmlns:a16="http://schemas.microsoft.com/office/drawing/2014/main" id="{459C06AC-9EA3-2642-9504-08C1370E0687}"/>
                  </a:ext>
                </a:extLst>
              </p:cNvPr>
              <p:cNvSpPr txBox="1"/>
              <p:nvPr/>
            </p:nvSpPr>
            <p:spPr>
              <a:xfrm>
                <a:off x="7428415" y="5044073"/>
                <a:ext cx="755335" cy="253916"/>
              </a:xfrm>
              <a:prstGeom prst="rect">
                <a:avLst/>
              </a:prstGeom>
              <a:noFill/>
            </p:spPr>
            <p:txBody>
              <a:bodyPr wrap="none" rtlCol="0">
                <a:spAutoFit/>
              </a:bodyPr>
              <a:lstStyle/>
              <a:p>
                <a:pPr algn="ctr"/>
                <a:r>
                  <a:rPr lang="en-GB" sz="1050" dirty="0">
                    <a:solidFill>
                      <a:srgbClr val="D75E60"/>
                    </a:solidFill>
                    <a:latin typeface="Trebuchet MS" panose="020B0703020202090204" pitchFamily="34" charset="0"/>
                  </a:rPr>
                  <a:t>New data</a:t>
                </a:r>
              </a:p>
            </p:txBody>
          </p:sp>
          <p:sp>
            <p:nvSpPr>
              <p:cNvPr id="36" name="ZoneTexte 35">
                <a:extLst>
                  <a:ext uri="{FF2B5EF4-FFF2-40B4-BE49-F238E27FC236}">
                    <a16:creationId xmlns:a16="http://schemas.microsoft.com/office/drawing/2014/main" id="{96C8BB53-BD67-4844-A695-A92762577DAF}"/>
                  </a:ext>
                </a:extLst>
              </p:cNvPr>
              <p:cNvSpPr txBox="1"/>
              <p:nvPr/>
            </p:nvSpPr>
            <p:spPr>
              <a:xfrm>
                <a:off x="10322165" y="2353799"/>
                <a:ext cx="1315783" cy="400110"/>
              </a:xfrm>
              <a:prstGeom prst="rect">
                <a:avLst/>
              </a:prstGeom>
              <a:noFill/>
            </p:spPr>
            <p:txBody>
              <a:bodyPr wrap="square" rtlCol="0">
                <a:spAutoFit/>
              </a:bodyPr>
              <a:lstStyle/>
              <a:p>
                <a:pPr algn="ctr"/>
                <a:r>
                  <a:rPr lang="en-GB" sz="1000" dirty="0">
                    <a:solidFill>
                      <a:srgbClr val="D75E60"/>
                    </a:solidFill>
                    <a:latin typeface="Trebuchet MS" panose="020B0703020202090204" pitchFamily="34" charset="0"/>
                  </a:rPr>
                  <a:t>(Potential) output to next layer</a:t>
                </a:r>
              </a:p>
            </p:txBody>
          </p:sp>
          <p:sp>
            <p:nvSpPr>
              <p:cNvPr id="37" name="Rectangle : coins arrondis 36">
                <a:extLst>
                  <a:ext uri="{FF2B5EF4-FFF2-40B4-BE49-F238E27FC236}">
                    <a16:creationId xmlns:a16="http://schemas.microsoft.com/office/drawing/2014/main" id="{AED85E4A-0B67-E04A-90AC-D72A8617BD9C}"/>
                  </a:ext>
                </a:extLst>
              </p:cNvPr>
              <p:cNvSpPr/>
              <p:nvPr/>
            </p:nvSpPr>
            <p:spPr>
              <a:xfrm>
                <a:off x="8356806" y="3451452"/>
                <a:ext cx="864000" cy="910342"/>
              </a:xfrm>
              <a:prstGeom prst="roundRect">
                <a:avLst/>
              </a:prstGeom>
              <a:noFill/>
              <a:ln w="19050">
                <a:solidFill>
                  <a:srgbClr val="D75E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 coins arrondis 37">
                <a:extLst>
                  <a:ext uri="{FF2B5EF4-FFF2-40B4-BE49-F238E27FC236}">
                    <a16:creationId xmlns:a16="http://schemas.microsoft.com/office/drawing/2014/main" id="{75456222-174E-F043-AE76-505CFB5A2AE7}"/>
                  </a:ext>
                </a:extLst>
              </p:cNvPr>
              <p:cNvSpPr/>
              <p:nvPr/>
            </p:nvSpPr>
            <p:spPr>
              <a:xfrm>
                <a:off x="9267078" y="3336300"/>
                <a:ext cx="921264" cy="1025494"/>
              </a:xfrm>
              <a:prstGeom prst="roundRect">
                <a:avLst/>
              </a:prstGeom>
              <a:noFill/>
              <a:ln w="19050">
                <a:solidFill>
                  <a:srgbClr val="D75E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ZoneTexte 38">
                <a:extLst>
                  <a:ext uri="{FF2B5EF4-FFF2-40B4-BE49-F238E27FC236}">
                    <a16:creationId xmlns:a16="http://schemas.microsoft.com/office/drawing/2014/main" id="{1C84BE73-E286-9B48-B4B4-2DE3359D1261}"/>
                  </a:ext>
                </a:extLst>
              </p:cNvPr>
              <p:cNvSpPr txBox="1"/>
              <p:nvPr/>
            </p:nvSpPr>
            <p:spPr>
              <a:xfrm>
                <a:off x="9273098" y="4785755"/>
                <a:ext cx="909223" cy="253916"/>
              </a:xfrm>
              <a:prstGeom prst="rect">
                <a:avLst/>
              </a:prstGeom>
              <a:noFill/>
            </p:spPr>
            <p:txBody>
              <a:bodyPr wrap="none" rtlCol="0">
                <a:spAutoFit/>
              </a:bodyPr>
              <a:lstStyle/>
              <a:p>
                <a:pPr algn="ctr"/>
                <a:r>
                  <a:rPr lang="en-GB" sz="1050" dirty="0">
                    <a:solidFill>
                      <a:srgbClr val="D75E60"/>
                    </a:solidFill>
                    <a:latin typeface="Trebuchet MS" panose="020B0703020202090204" pitchFamily="34" charset="0"/>
                  </a:rPr>
                  <a:t>Output gate</a:t>
                </a:r>
              </a:p>
            </p:txBody>
          </p:sp>
          <p:cxnSp>
            <p:nvCxnSpPr>
              <p:cNvPr id="44" name="Connecteur droit 43">
                <a:extLst>
                  <a:ext uri="{FF2B5EF4-FFF2-40B4-BE49-F238E27FC236}">
                    <a16:creationId xmlns:a16="http://schemas.microsoft.com/office/drawing/2014/main" id="{6CB3347D-CA8B-7D42-BD6E-6161042F1913}"/>
                  </a:ext>
                </a:extLst>
              </p:cNvPr>
              <p:cNvCxnSpPr>
                <a:cxnSpLocks/>
              </p:cNvCxnSpPr>
              <p:nvPr/>
            </p:nvCxnSpPr>
            <p:spPr>
              <a:xfrm flipV="1">
                <a:off x="7236997" y="4318088"/>
                <a:ext cx="434865" cy="381929"/>
              </a:xfrm>
              <a:prstGeom prst="line">
                <a:avLst/>
              </a:prstGeom>
              <a:ln w="19050">
                <a:solidFill>
                  <a:srgbClr val="D75E60"/>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4C0AE6A7-3115-2046-B8CF-2EFB24C33531}"/>
                  </a:ext>
                </a:extLst>
              </p:cNvPr>
              <p:cNvCxnSpPr>
                <a:cxnSpLocks/>
                <a:stCxn id="19" idx="0"/>
                <a:endCxn id="37" idx="2"/>
              </p:cNvCxnSpPr>
              <p:nvPr/>
            </p:nvCxnSpPr>
            <p:spPr>
              <a:xfrm flipH="1" flipV="1">
                <a:off x="8788806" y="4361794"/>
                <a:ext cx="4890" cy="425535"/>
              </a:xfrm>
              <a:prstGeom prst="line">
                <a:avLst/>
              </a:prstGeom>
              <a:ln w="19050">
                <a:solidFill>
                  <a:srgbClr val="D75E60"/>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757CF7D-C954-9E4D-8882-07872D2F8419}"/>
                  </a:ext>
                </a:extLst>
              </p:cNvPr>
              <p:cNvCxnSpPr>
                <a:cxnSpLocks/>
                <a:stCxn id="39" idx="0"/>
                <a:endCxn id="38" idx="2"/>
              </p:cNvCxnSpPr>
              <p:nvPr/>
            </p:nvCxnSpPr>
            <p:spPr>
              <a:xfrm flipV="1">
                <a:off x="9727710" y="4361794"/>
                <a:ext cx="0" cy="423961"/>
              </a:xfrm>
              <a:prstGeom prst="line">
                <a:avLst/>
              </a:prstGeom>
              <a:ln w="19050">
                <a:solidFill>
                  <a:srgbClr val="D75E60"/>
                </a:solidFill>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0B5CA315-5588-0941-AF18-6C074527318D}"/>
                  </a:ext>
                </a:extLst>
              </p:cNvPr>
              <p:cNvSpPr txBox="1"/>
              <p:nvPr/>
            </p:nvSpPr>
            <p:spPr>
              <a:xfrm>
                <a:off x="11015433" y="3057936"/>
                <a:ext cx="929750" cy="415498"/>
              </a:xfrm>
              <a:prstGeom prst="rect">
                <a:avLst/>
              </a:prstGeom>
              <a:noFill/>
            </p:spPr>
            <p:txBody>
              <a:bodyPr wrap="square" rtlCol="0">
                <a:spAutoFit/>
              </a:bodyPr>
              <a:lstStyle/>
              <a:p>
                <a:pPr algn="ctr"/>
                <a:r>
                  <a:rPr lang="en-GB" sz="1050" dirty="0">
                    <a:solidFill>
                      <a:srgbClr val="D75E60"/>
                    </a:solidFill>
                    <a:latin typeface="Trebuchet MS" panose="020B0703020202090204" pitchFamily="34" charset="0"/>
                  </a:rPr>
                  <a:t>New cell state output</a:t>
                </a:r>
              </a:p>
            </p:txBody>
          </p:sp>
          <p:sp>
            <p:nvSpPr>
              <p:cNvPr id="62" name="ZoneTexte 61">
                <a:extLst>
                  <a:ext uri="{FF2B5EF4-FFF2-40B4-BE49-F238E27FC236}">
                    <a16:creationId xmlns:a16="http://schemas.microsoft.com/office/drawing/2014/main" id="{95578878-4029-A743-A4E6-C932510FCE8C}"/>
                  </a:ext>
                </a:extLst>
              </p:cNvPr>
              <p:cNvSpPr txBox="1"/>
              <p:nvPr/>
            </p:nvSpPr>
            <p:spPr>
              <a:xfrm>
                <a:off x="10990567" y="4019890"/>
                <a:ext cx="984700" cy="415498"/>
              </a:xfrm>
              <a:prstGeom prst="rect">
                <a:avLst/>
              </a:prstGeom>
              <a:noFill/>
            </p:spPr>
            <p:txBody>
              <a:bodyPr wrap="square" rtlCol="0">
                <a:spAutoFit/>
              </a:bodyPr>
              <a:lstStyle/>
              <a:p>
                <a:pPr algn="ctr"/>
                <a:r>
                  <a:rPr lang="en-GB" sz="1050" dirty="0">
                    <a:solidFill>
                      <a:srgbClr val="D75E60"/>
                    </a:solidFill>
                    <a:latin typeface="Trebuchet MS" panose="020B0703020202090204" pitchFamily="34" charset="0"/>
                  </a:rPr>
                  <a:t>Updated hidden state</a:t>
                </a:r>
              </a:p>
            </p:txBody>
          </p:sp>
        </p:grpSp>
      </p:grpSp>
      <p:sp>
        <p:nvSpPr>
          <p:cNvPr id="67" name="Rectangle 66">
            <a:extLst>
              <a:ext uri="{FF2B5EF4-FFF2-40B4-BE49-F238E27FC236}">
                <a16:creationId xmlns:a16="http://schemas.microsoft.com/office/drawing/2014/main" id="{4354911A-63F9-3646-921B-3C7BAB80F890}"/>
              </a:ext>
            </a:extLst>
          </p:cNvPr>
          <p:cNvSpPr/>
          <p:nvPr/>
        </p:nvSpPr>
        <p:spPr>
          <a:xfrm>
            <a:off x="9892968" y="6313407"/>
            <a:ext cx="2034531" cy="246221"/>
          </a:xfrm>
          <a:prstGeom prst="rect">
            <a:avLst/>
          </a:prstGeom>
        </p:spPr>
        <p:txBody>
          <a:bodyPr wrap="none">
            <a:spAutoFit/>
          </a:bodyPr>
          <a:lstStyle/>
          <a:p>
            <a:pPr lvl="0"/>
            <a:r>
              <a:rPr lang="en-GB" sz="1000" i="1" dirty="0">
                <a:solidFill>
                  <a:prstClr val="black"/>
                </a:solidFill>
              </a:rPr>
              <a:t>*See appendix for animated version</a:t>
            </a:r>
          </a:p>
        </p:txBody>
      </p:sp>
    </p:spTree>
    <p:extLst>
      <p:ext uri="{BB962C8B-B14F-4D97-AF65-F5344CB8AC3E}">
        <p14:creationId xmlns:p14="http://schemas.microsoft.com/office/powerpoint/2010/main" val="110129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Une image contenant oiseau&#10;&#10;Description générée automatiquement">
            <a:extLst>
              <a:ext uri="{FF2B5EF4-FFF2-40B4-BE49-F238E27FC236}">
                <a16:creationId xmlns:a16="http://schemas.microsoft.com/office/drawing/2014/main" id="{EA043F77-A284-484B-A891-F7C39E4665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4533" y="1316556"/>
            <a:ext cx="4675098" cy="2573848"/>
          </a:xfrm>
          <a:prstGeom prst="rect">
            <a:avLst/>
          </a:prstGeom>
        </p:spPr>
      </p:pic>
      <p:grpSp>
        <p:nvGrpSpPr>
          <p:cNvPr id="34" name="Groupe 33">
            <a:extLst>
              <a:ext uri="{FF2B5EF4-FFF2-40B4-BE49-F238E27FC236}">
                <a16:creationId xmlns:a16="http://schemas.microsoft.com/office/drawing/2014/main" id="{65A9857D-5F1B-0A4A-922A-09ED1C2F718E}"/>
              </a:ext>
            </a:extLst>
          </p:cNvPr>
          <p:cNvGrpSpPr/>
          <p:nvPr/>
        </p:nvGrpSpPr>
        <p:grpSpPr>
          <a:xfrm>
            <a:off x="6176021" y="3854322"/>
            <a:ext cx="5985490" cy="2355522"/>
            <a:chOff x="6129129" y="3842599"/>
            <a:chExt cx="5985490" cy="2355522"/>
          </a:xfrm>
        </p:grpSpPr>
        <p:grpSp>
          <p:nvGrpSpPr>
            <p:cNvPr id="33" name="Groupe 32">
              <a:extLst>
                <a:ext uri="{FF2B5EF4-FFF2-40B4-BE49-F238E27FC236}">
                  <a16:creationId xmlns:a16="http://schemas.microsoft.com/office/drawing/2014/main" id="{3D325144-E0A0-3548-A3AE-AF9036B54E3C}"/>
                </a:ext>
              </a:extLst>
            </p:cNvPr>
            <p:cNvGrpSpPr/>
            <p:nvPr/>
          </p:nvGrpSpPr>
          <p:grpSpPr>
            <a:xfrm>
              <a:off x="6129129" y="3842599"/>
              <a:ext cx="5985490" cy="1884163"/>
              <a:chOff x="6138655" y="3857113"/>
              <a:chExt cx="5985490" cy="1884163"/>
            </a:xfrm>
          </p:grpSpPr>
          <p:grpSp>
            <p:nvGrpSpPr>
              <p:cNvPr id="27" name="Groupe 26">
                <a:extLst>
                  <a:ext uri="{FF2B5EF4-FFF2-40B4-BE49-F238E27FC236}">
                    <a16:creationId xmlns:a16="http://schemas.microsoft.com/office/drawing/2014/main" id="{E24B5577-1D0B-8D43-98A1-92FCDD63516B}"/>
                  </a:ext>
                </a:extLst>
              </p:cNvPr>
              <p:cNvGrpSpPr/>
              <p:nvPr/>
            </p:nvGrpSpPr>
            <p:grpSpPr>
              <a:xfrm>
                <a:off x="6138655" y="3874489"/>
                <a:ext cx="3882699" cy="1702974"/>
                <a:chOff x="6138655" y="3874489"/>
                <a:chExt cx="3882699" cy="1702974"/>
              </a:xfrm>
            </p:grpSpPr>
            <p:pic>
              <p:nvPicPr>
                <p:cNvPr id="9" name="Image 8" descr="Une image contenant texte&#10;&#10;Description générée automatiquement">
                  <a:extLst>
                    <a:ext uri="{FF2B5EF4-FFF2-40B4-BE49-F238E27FC236}">
                      <a16:creationId xmlns:a16="http://schemas.microsoft.com/office/drawing/2014/main" id="{C4BF033C-91B7-0449-8AAD-A090D218B20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61169" y="4177297"/>
                  <a:ext cx="3258136" cy="246221"/>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488A7E06-3E97-654A-999A-70C4B31906A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38655" y="5277265"/>
                  <a:ext cx="3258131" cy="300198"/>
                </a:xfrm>
                <a:prstGeom prst="rect">
                  <a:avLst/>
                </a:prstGeom>
              </p:spPr>
            </p:pic>
            <p:pic>
              <p:nvPicPr>
                <p:cNvPr id="20" name="Image 19" descr="Une image contenant texte&#10;&#10;Description générée automatiquement">
                  <a:extLst>
                    <a:ext uri="{FF2B5EF4-FFF2-40B4-BE49-F238E27FC236}">
                      <a16:creationId xmlns:a16="http://schemas.microsoft.com/office/drawing/2014/main" id="{0412F20E-A992-5D4D-BF1D-BB4C1466DBB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316130" y="4782905"/>
                  <a:ext cx="3258142" cy="244254"/>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51C28D01-0408-A345-B0A7-9019349CF85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763218" y="5020777"/>
                  <a:ext cx="3258136" cy="289477"/>
                </a:xfrm>
                <a:prstGeom prst="rect">
                  <a:avLst/>
                </a:prstGeom>
              </p:spPr>
            </p:pic>
            <p:pic>
              <p:nvPicPr>
                <p:cNvPr id="25" name="Image 24" descr="Une image contenant texte&#10;&#10;Description générée automatiquement">
                  <a:extLst>
                    <a:ext uri="{FF2B5EF4-FFF2-40B4-BE49-F238E27FC236}">
                      <a16:creationId xmlns:a16="http://schemas.microsoft.com/office/drawing/2014/main" id="{2E1354DD-5268-5B43-983E-2904B5BC571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761169" y="3874489"/>
                  <a:ext cx="3258136" cy="232652"/>
                </a:xfrm>
                <a:prstGeom prst="rect">
                  <a:avLst/>
                </a:prstGeom>
              </p:spPr>
            </p:pic>
            <p:pic>
              <p:nvPicPr>
                <p:cNvPr id="26" name="Image 25" descr="Une image contenant texte&#10;&#10;Description générée automatiquement">
                  <a:extLst>
                    <a:ext uri="{FF2B5EF4-FFF2-40B4-BE49-F238E27FC236}">
                      <a16:creationId xmlns:a16="http://schemas.microsoft.com/office/drawing/2014/main" id="{C1B0A018-127D-9D41-B69B-8DD3BC4738F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761169" y="4448430"/>
                  <a:ext cx="3258136" cy="291032"/>
                </a:xfrm>
                <a:prstGeom prst="rect">
                  <a:avLst/>
                </a:prstGeom>
              </p:spPr>
            </p:pic>
          </p:grpSp>
          <p:grpSp>
            <p:nvGrpSpPr>
              <p:cNvPr id="32" name="Groupe 31">
                <a:extLst>
                  <a:ext uri="{FF2B5EF4-FFF2-40B4-BE49-F238E27FC236}">
                    <a16:creationId xmlns:a16="http://schemas.microsoft.com/office/drawing/2014/main" id="{4906BB56-E1DC-9B4E-95E5-38B0DE1C3E45}"/>
                  </a:ext>
                </a:extLst>
              </p:cNvPr>
              <p:cNvGrpSpPr/>
              <p:nvPr/>
            </p:nvGrpSpPr>
            <p:grpSpPr>
              <a:xfrm>
                <a:off x="10072144" y="3857113"/>
                <a:ext cx="2052001" cy="1884163"/>
                <a:chOff x="10072144" y="3857113"/>
                <a:chExt cx="2052001" cy="1884163"/>
              </a:xfrm>
            </p:grpSpPr>
            <p:sp>
              <p:nvSpPr>
                <p:cNvPr id="6" name="ZoneTexte 5">
                  <a:extLst>
                    <a:ext uri="{FF2B5EF4-FFF2-40B4-BE49-F238E27FC236}">
                      <a16:creationId xmlns:a16="http://schemas.microsoft.com/office/drawing/2014/main" id="{D3CC6BD0-61E7-804F-BCCB-7F1530A77009}"/>
                    </a:ext>
                  </a:extLst>
                </p:cNvPr>
                <p:cNvSpPr txBox="1"/>
                <p:nvPr/>
              </p:nvSpPr>
              <p:spPr>
                <a:xfrm>
                  <a:off x="10072145" y="5341166"/>
                  <a:ext cx="2052000" cy="400110"/>
                </a:xfrm>
                <a:prstGeom prst="rect">
                  <a:avLst/>
                </a:prstGeom>
                <a:noFill/>
              </p:spPr>
              <p:txBody>
                <a:bodyPr wrap="square" rtlCol="0">
                  <a:spAutoFit/>
                </a:bodyPr>
                <a:lstStyle/>
                <a:p>
                  <a:r>
                    <a:rPr lang="en-GB" sz="1000" dirty="0">
                      <a:solidFill>
                        <a:srgbClr val="204D69"/>
                      </a:solidFill>
                      <a:latin typeface="Trebuchet MS" panose="020B0703020202090204" pitchFamily="34" charset="0"/>
                    </a:rPr>
                    <a:t>→ Output gate – part 2: </a:t>
                  </a:r>
                </a:p>
                <a:p>
                  <a:r>
                    <a:rPr lang="en-GB" sz="1000" dirty="0">
                      <a:solidFill>
                        <a:srgbClr val="204D69"/>
                      </a:solidFill>
                      <a:latin typeface="Trebuchet MS" panose="020B0703020202090204" pitchFamily="34" charset="0"/>
                    </a:rPr>
                    <a:t>     new hidden state</a:t>
                  </a:r>
                  <a:endParaRPr lang="en-GB" sz="1000" i="1" dirty="0">
                    <a:solidFill>
                      <a:srgbClr val="204D69"/>
                    </a:solidFill>
                    <a:latin typeface="Trebuchet MS" panose="020B0703020202090204" pitchFamily="34" charset="0"/>
                  </a:endParaRPr>
                </a:p>
              </p:txBody>
            </p:sp>
            <p:sp>
              <p:nvSpPr>
                <p:cNvPr id="22" name="ZoneTexte 21">
                  <a:extLst>
                    <a:ext uri="{FF2B5EF4-FFF2-40B4-BE49-F238E27FC236}">
                      <a16:creationId xmlns:a16="http://schemas.microsoft.com/office/drawing/2014/main" id="{A0500F4C-D92A-8644-9D1F-16DCB8421539}"/>
                    </a:ext>
                  </a:extLst>
                </p:cNvPr>
                <p:cNvSpPr txBox="1"/>
                <p:nvPr/>
              </p:nvSpPr>
              <p:spPr>
                <a:xfrm>
                  <a:off x="10072144" y="4752963"/>
                  <a:ext cx="2052000" cy="246221"/>
                </a:xfrm>
                <a:prstGeom prst="rect">
                  <a:avLst/>
                </a:prstGeom>
                <a:noFill/>
              </p:spPr>
              <p:txBody>
                <a:bodyPr wrap="square" rtlCol="0">
                  <a:spAutoFit/>
                </a:bodyPr>
                <a:lstStyle/>
                <a:p>
                  <a:r>
                    <a:rPr lang="en-GB" sz="1000" dirty="0">
                      <a:solidFill>
                        <a:srgbClr val="204D69"/>
                      </a:solidFill>
                      <a:latin typeface="Trebuchet MS" panose="020B0703020202090204" pitchFamily="34" charset="0"/>
                    </a:rPr>
                    <a:t>→ New cell state</a:t>
                  </a:r>
                  <a:endParaRPr lang="en-GB" sz="1000" i="1" dirty="0">
                    <a:solidFill>
                      <a:srgbClr val="204D69"/>
                    </a:solidFill>
                    <a:latin typeface="Trebuchet MS" panose="020B0703020202090204" pitchFamily="34" charset="0"/>
                  </a:endParaRPr>
                </a:p>
              </p:txBody>
            </p:sp>
            <p:grpSp>
              <p:nvGrpSpPr>
                <p:cNvPr id="31" name="Groupe 30">
                  <a:extLst>
                    <a:ext uri="{FF2B5EF4-FFF2-40B4-BE49-F238E27FC236}">
                      <a16:creationId xmlns:a16="http://schemas.microsoft.com/office/drawing/2014/main" id="{3E723944-C8F7-2C4C-B9C6-9B4C99EBB92F}"/>
                    </a:ext>
                  </a:extLst>
                </p:cNvPr>
                <p:cNvGrpSpPr/>
                <p:nvPr/>
              </p:nvGrpSpPr>
              <p:grpSpPr>
                <a:xfrm>
                  <a:off x="10072144" y="3857113"/>
                  <a:ext cx="2052000" cy="1429670"/>
                  <a:chOff x="10072144" y="3857113"/>
                  <a:chExt cx="2052000" cy="1429670"/>
                </a:xfrm>
              </p:grpSpPr>
              <p:sp>
                <p:nvSpPr>
                  <p:cNvPr id="23" name="ZoneTexte 22">
                    <a:extLst>
                      <a:ext uri="{FF2B5EF4-FFF2-40B4-BE49-F238E27FC236}">
                        <a16:creationId xmlns:a16="http://schemas.microsoft.com/office/drawing/2014/main" id="{37336C1D-8F6B-E14F-807F-1139E3362D5B}"/>
                      </a:ext>
                    </a:extLst>
                  </p:cNvPr>
                  <p:cNvSpPr txBox="1"/>
                  <p:nvPr/>
                </p:nvSpPr>
                <p:spPr>
                  <a:xfrm>
                    <a:off x="10072144" y="3857113"/>
                    <a:ext cx="2052000" cy="246221"/>
                  </a:xfrm>
                  <a:prstGeom prst="rect">
                    <a:avLst/>
                  </a:prstGeom>
                  <a:noFill/>
                </p:spPr>
                <p:txBody>
                  <a:bodyPr wrap="square" rtlCol="0">
                    <a:spAutoFit/>
                  </a:bodyPr>
                  <a:lstStyle/>
                  <a:p>
                    <a:r>
                      <a:rPr lang="en-GB" sz="1000" dirty="0">
                        <a:solidFill>
                          <a:srgbClr val="204D69"/>
                        </a:solidFill>
                        <a:latin typeface="Trebuchet MS" panose="020B0703020202090204" pitchFamily="34" charset="0"/>
                      </a:rPr>
                      <a:t>→ Forget gate</a:t>
                    </a:r>
                    <a:endParaRPr lang="en-GB" sz="1000" i="1" dirty="0">
                      <a:solidFill>
                        <a:srgbClr val="204D69"/>
                      </a:solidFill>
                      <a:latin typeface="Trebuchet MS" panose="020B0703020202090204" pitchFamily="34" charset="0"/>
                    </a:endParaRPr>
                  </a:p>
                </p:txBody>
              </p:sp>
              <p:sp>
                <p:nvSpPr>
                  <p:cNvPr id="28" name="ZoneTexte 27">
                    <a:extLst>
                      <a:ext uri="{FF2B5EF4-FFF2-40B4-BE49-F238E27FC236}">
                        <a16:creationId xmlns:a16="http://schemas.microsoft.com/office/drawing/2014/main" id="{D1702B34-3C16-B548-847F-18A3F2D31278}"/>
                      </a:ext>
                    </a:extLst>
                  </p:cNvPr>
                  <p:cNvSpPr txBox="1"/>
                  <p:nvPr/>
                </p:nvSpPr>
                <p:spPr>
                  <a:xfrm>
                    <a:off x="10072144" y="4147450"/>
                    <a:ext cx="2052000" cy="246221"/>
                  </a:xfrm>
                  <a:prstGeom prst="rect">
                    <a:avLst/>
                  </a:prstGeom>
                  <a:noFill/>
                </p:spPr>
                <p:txBody>
                  <a:bodyPr wrap="square" rtlCol="0">
                    <a:spAutoFit/>
                  </a:bodyPr>
                  <a:lstStyle/>
                  <a:p>
                    <a:r>
                      <a:rPr lang="en-GB" sz="1000" dirty="0">
                        <a:solidFill>
                          <a:srgbClr val="204D69"/>
                        </a:solidFill>
                        <a:latin typeface="Trebuchet MS" panose="020B0703020202090204" pitchFamily="34" charset="0"/>
                      </a:rPr>
                      <a:t>→ Input gate – part 1</a:t>
                    </a:r>
                    <a:endParaRPr lang="en-GB" sz="1000" i="1" dirty="0">
                      <a:solidFill>
                        <a:srgbClr val="204D69"/>
                      </a:solidFill>
                      <a:latin typeface="Trebuchet MS" panose="020B0703020202090204" pitchFamily="34" charset="0"/>
                    </a:endParaRPr>
                  </a:p>
                </p:txBody>
              </p:sp>
              <p:sp>
                <p:nvSpPr>
                  <p:cNvPr id="29" name="ZoneTexte 28">
                    <a:extLst>
                      <a:ext uri="{FF2B5EF4-FFF2-40B4-BE49-F238E27FC236}">
                        <a16:creationId xmlns:a16="http://schemas.microsoft.com/office/drawing/2014/main" id="{90C2C4D3-67B9-664F-B619-5B84599FEC94}"/>
                      </a:ext>
                    </a:extLst>
                  </p:cNvPr>
                  <p:cNvSpPr txBox="1"/>
                  <p:nvPr/>
                </p:nvSpPr>
                <p:spPr>
                  <a:xfrm>
                    <a:off x="10072144" y="4451270"/>
                    <a:ext cx="2052000" cy="246221"/>
                  </a:xfrm>
                  <a:prstGeom prst="rect">
                    <a:avLst/>
                  </a:prstGeom>
                  <a:noFill/>
                </p:spPr>
                <p:txBody>
                  <a:bodyPr wrap="square" rtlCol="0">
                    <a:spAutoFit/>
                  </a:bodyPr>
                  <a:lstStyle/>
                  <a:p>
                    <a:r>
                      <a:rPr lang="en-GB" sz="1000" dirty="0">
                        <a:solidFill>
                          <a:srgbClr val="204D69"/>
                        </a:solidFill>
                        <a:latin typeface="Trebuchet MS" panose="020B0703020202090204" pitchFamily="34" charset="0"/>
                      </a:rPr>
                      <a:t>→ Input gate – part 2</a:t>
                    </a:r>
                    <a:endParaRPr lang="en-GB" sz="1000" i="1" dirty="0">
                      <a:solidFill>
                        <a:srgbClr val="204D69"/>
                      </a:solidFill>
                      <a:latin typeface="Trebuchet MS" panose="020B0703020202090204" pitchFamily="34" charset="0"/>
                    </a:endParaRPr>
                  </a:p>
                </p:txBody>
              </p:sp>
              <p:sp>
                <p:nvSpPr>
                  <p:cNvPr id="30" name="ZoneTexte 29">
                    <a:extLst>
                      <a:ext uri="{FF2B5EF4-FFF2-40B4-BE49-F238E27FC236}">
                        <a16:creationId xmlns:a16="http://schemas.microsoft.com/office/drawing/2014/main" id="{C33C1682-EF2B-6347-B60B-4BE09A0B0A57}"/>
                      </a:ext>
                    </a:extLst>
                  </p:cNvPr>
                  <p:cNvSpPr txBox="1"/>
                  <p:nvPr/>
                </p:nvSpPr>
                <p:spPr>
                  <a:xfrm>
                    <a:off x="10072144" y="5040562"/>
                    <a:ext cx="2052000" cy="246221"/>
                  </a:xfrm>
                  <a:prstGeom prst="rect">
                    <a:avLst/>
                  </a:prstGeom>
                  <a:noFill/>
                </p:spPr>
                <p:txBody>
                  <a:bodyPr wrap="square" rtlCol="0">
                    <a:spAutoFit/>
                  </a:bodyPr>
                  <a:lstStyle/>
                  <a:p>
                    <a:r>
                      <a:rPr lang="en-GB" sz="1000" dirty="0">
                        <a:solidFill>
                          <a:srgbClr val="204D69"/>
                        </a:solidFill>
                        <a:latin typeface="Trebuchet MS" panose="020B0703020202090204" pitchFamily="34" charset="0"/>
                      </a:rPr>
                      <a:t>→ Output gate – part 1</a:t>
                    </a:r>
                    <a:endParaRPr lang="en-GB" sz="1000" i="1" dirty="0">
                      <a:solidFill>
                        <a:srgbClr val="204D69"/>
                      </a:solidFill>
                      <a:latin typeface="Trebuchet MS" panose="020B0703020202090204" pitchFamily="34" charset="0"/>
                    </a:endParaRPr>
                  </a:p>
                </p:txBody>
              </p:sp>
            </p:grpSp>
          </p:grpSp>
        </p:grpSp>
        <p:sp>
          <p:nvSpPr>
            <p:cNvPr id="11" name="Rectangle 10">
              <a:extLst>
                <a:ext uri="{FF2B5EF4-FFF2-40B4-BE49-F238E27FC236}">
                  <a16:creationId xmlns:a16="http://schemas.microsoft.com/office/drawing/2014/main" id="{F31A8FD6-460C-E247-867F-BC02C5556E0A}"/>
                </a:ext>
              </a:extLst>
            </p:cNvPr>
            <p:cNvSpPr/>
            <p:nvPr/>
          </p:nvSpPr>
          <p:spPr>
            <a:xfrm>
              <a:off x="6991394" y="5644123"/>
              <a:ext cx="2659351" cy="553998"/>
            </a:xfrm>
            <a:prstGeom prst="rect">
              <a:avLst/>
            </a:prstGeom>
            <a:noFill/>
          </p:spPr>
          <p:txBody>
            <a:bodyPr wrap="square" rtlCol="0">
              <a:spAutoFit/>
            </a:bodyPr>
            <a:lstStyle/>
            <a:p>
              <a:r>
                <a:rPr lang="en-GB" sz="1000" i="1" dirty="0">
                  <a:solidFill>
                    <a:srgbClr val="204D69"/>
                  </a:solidFill>
                  <a:latin typeface="Trebuchet MS" panose="020B0703020202090204" pitchFamily="34" charset="0"/>
                </a:rPr>
                <a:t>Each gate includes weighted average operations (weights learnt during training) and of a non-linear activation function.</a:t>
              </a:r>
            </a:p>
          </p:txBody>
        </p:sp>
        <p:sp>
          <p:nvSpPr>
            <p:cNvPr id="19" name="ZoneTexte 18">
              <a:extLst>
                <a:ext uri="{FF2B5EF4-FFF2-40B4-BE49-F238E27FC236}">
                  <a16:creationId xmlns:a16="http://schemas.microsoft.com/office/drawing/2014/main" id="{FA895D25-E7B4-4E48-BB56-BDC44D8D61EE}"/>
                </a:ext>
              </a:extLst>
            </p:cNvPr>
            <p:cNvSpPr txBox="1"/>
            <p:nvPr/>
          </p:nvSpPr>
          <p:spPr>
            <a:xfrm>
              <a:off x="10365630" y="5881893"/>
              <a:ext cx="1247456" cy="276999"/>
            </a:xfrm>
            <a:prstGeom prst="rect">
              <a:avLst/>
            </a:prstGeom>
            <a:noFill/>
          </p:spPr>
          <p:txBody>
            <a:bodyPr wrap="square" rtlCol="0">
              <a:spAutoFit/>
            </a:bodyPr>
            <a:lstStyle>
              <a:defPPr>
                <a:defRPr lang="fr-FR"/>
              </a:defPPr>
              <a:lvl1pPr algn="ctr">
                <a:spcAft>
                  <a:spcPts val="300"/>
                </a:spcAft>
                <a:defRPr sz="1200" u="sng">
                  <a:latin typeface="Trebuchet MS" panose="020B0703020202090204" pitchFamily="34" charset="0"/>
                  <a:cs typeface="Traditional Arabic" panose="020F0502020204030204" pitchFamily="34" charset="0"/>
                </a:defRPr>
              </a:lvl1pPr>
            </a:lstStyle>
            <a:p>
              <a:r>
                <a:rPr lang="en-GB" dirty="0"/>
                <a:t>LSTM equations</a:t>
              </a:r>
            </a:p>
          </p:txBody>
        </p:sp>
      </p:grpSp>
      <p:sp>
        <p:nvSpPr>
          <p:cNvPr id="2" name="ZoneTexte 1">
            <a:extLst>
              <a:ext uri="{FF2B5EF4-FFF2-40B4-BE49-F238E27FC236}">
                <a16:creationId xmlns:a16="http://schemas.microsoft.com/office/drawing/2014/main" id="{E1D2B890-E10A-F347-BB6C-922325262800}"/>
              </a:ext>
            </a:extLst>
          </p:cNvPr>
          <p:cNvSpPr txBox="1"/>
          <p:nvPr/>
        </p:nvSpPr>
        <p:spPr>
          <a:xfrm>
            <a:off x="1073888" y="435500"/>
            <a:ext cx="10739739" cy="523220"/>
          </a:xfrm>
          <a:prstGeom prst="rect">
            <a:avLst/>
          </a:prstGeom>
          <a:noFill/>
        </p:spPr>
        <p:txBody>
          <a:bodyPr wrap="square" rtlCol="0">
            <a:spAutoFit/>
          </a:bodyPr>
          <a:lstStyle/>
          <a:p>
            <a:r>
              <a:rPr lang="fr-FR" sz="2800" dirty="0">
                <a:solidFill>
                  <a:schemeClr val="tx1">
                    <a:lumMod val="65000"/>
                    <a:lumOff val="35000"/>
                  </a:schemeClr>
                </a:solidFill>
                <a:latin typeface="Trebuchet MS" panose="020B0703020202090204" pitchFamily="34" charset="0"/>
                <a:cs typeface="Futura Medium" panose="020B0602020204020303" pitchFamily="34" charset="-79"/>
              </a:rPr>
              <a:t>FAMOUS </a:t>
            </a:r>
            <a:r>
              <a:rPr lang="fr-FR" sz="2800" dirty="0" err="1">
                <a:solidFill>
                  <a:schemeClr val="tx1">
                    <a:lumMod val="65000"/>
                    <a:lumOff val="35000"/>
                  </a:schemeClr>
                </a:solidFill>
                <a:latin typeface="Trebuchet MS" panose="020B0703020202090204" pitchFamily="34" charset="0"/>
                <a:cs typeface="Futura Medium" panose="020B0602020204020303" pitchFamily="34" charset="-79"/>
              </a:rPr>
              <a:t>RNNs</a:t>
            </a:r>
            <a:r>
              <a:rPr lang="fr-FR" sz="2800" dirty="0">
                <a:solidFill>
                  <a:schemeClr val="tx1">
                    <a:lumMod val="65000"/>
                    <a:lumOff val="35000"/>
                  </a:schemeClr>
                </a:solidFill>
                <a:latin typeface="Trebuchet MS" panose="020B0703020202090204" pitchFamily="34" charset="0"/>
                <a:cs typeface="Futura Medium" panose="020B0602020204020303" pitchFamily="34" charset="-79"/>
              </a:rPr>
              <a:t> (2/2) – LONG SHORT-TERM MEMORY CELLS (LSTM)</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3">
            <a:extLst>
              <a:ext uri="{FF2B5EF4-FFF2-40B4-BE49-F238E27FC236}">
                <a16:creationId xmlns:a16="http://schemas.microsoft.com/office/drawing/2014/main" id="{4A0B8263-76C3-3D46-B4C7-1E1AC8562620}"/>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9606F7B-6747-8B44-AB55-E482F31D6A4D}"/>
              </a:ext>
            </a:extLst>
          </p:cNvPr>
          <p:cNvSpPr/>
          <p:nvPr/>
        </p:nvSpPr>
        <p:spPr>
          <a:xfrm>
            <a:off x="575198" y="1513249"/>
            <a:ext cx="5997725" cy="2665602"/>
          </a:xfrm>
          <a:prstGeom prst="rect">
            <a:avLst/>
          </a:prstGeom>
        </p:spPr>
        <p:txBody>
          <a:bodyPr wrap="square">
            <a:spAutoFit/>
          </a:bodyPr>
          <a:lstStyle/>
          <a:p>
            <a:pPr marL="285750" indent="-285750">
              <a:lnSpc>
                <a:spcPct val="110000"/>
              </a:lnSpc>
              <a:buFont typeface="Arial" panose="020B0604020202020204" pitchFamily="34" charset="0"/>
              <a:buChar char="•"/>
            </a:pPr>
            <a:r>
              <a:rPr lang="en-GB" sz="1350" dirty="0">
                <a:solidFill>
                  <a:prstClr val="black"/>
                </a:solidFill>
                <a:latin typeface="Trebuchet MS" panose="020B0703020202090204" pitchFamily="34" charset="0"/>
              </a:rPr>
              <a:t>In short, the </a:t>
            </a:r>
            <a:r>
              <a:rPr lang="en-GB" sz="1350" b="1" dirty="0">
                <a:solidFill>
                  <a:prstClr val="black"/>
                </a:solidFill>
                <a:latin typeface="Trebuchet MS" panose="020B0703020202090204" pitchFamily="34" charset="0"/>
              </a:rPr>
              <a:t>forget gate </a:t>
            </a:r>
            <a:r>
              <a:rPr lang="en-GB" sz="1350" dirty="0">
                <a:solidFill>
                  <a:prstClr val="black"/>
                </a:solidFill>
                <a:latin typeface="Trebuchet MS" panose="020B0703020202090204" pitchFamily="34" charset="0"/>
              </a:rPr>
              <a:t>decides what is relevant to keep from prior steps. The </a:t>
            </a:r>
            <a:r>
              <a:rPr lang="en-GB" sz="1350" b="1" dirty="0">
                <a:solidFill>
                  <a:prstClr val="black"/>
                </a:solidFill>
                <a:latin typeface="Trebuchet MS" panose="020B0703020202090204" pitchFamily="34" charset="0"/>
              </a:rPr>
              <a:t>input gate </a:t>
            </a:r>
            <a:r>
              <a:rPr lang="en-GB" sz="1350" dirty="0">
                <a:solidFill>
                  <a:prstClr val="black"/>
                </a:solidFill>
                <a:latin typeface="Trebuchet MS" panose="020B0703020202090204" pitchFamily="34" charset="0"/>
              </a:rPr>
              <a:t>decides what information is relevant to add based on computations at the </a:t>
            </a:r>
            <a:r>
              <a:rPr lang="en-GB" sz="1350" b="1" dirty="0">
                <a:solidFill>
                  <a:prstClr val="black"/>
                </a:solidFill>
                <a:latin typeface="Trebuchet MS" panose="020B0703020202090204" pitchFamily="34" charset="0"/>
              </a:rPr>
              <a:t>current step</a:t>
            </a:r>
            <a:r>
              <a:rPr lang="en-GB" sz="1350" dirty="0">
                <a:solidFill>
                  <a:prstClr val="black"/>
                </a:solidFill>
                <a:latin typeface="Trebuchet MS" panose="020B0703020202090204" pitchFamily="34" charset="0"/>
              </a:rPr>
              <a:t>. The </a:t>
            </a:r>
            <a:r>
              <a:rPr lang="en-GB" sz="1350" b="1" dirty="0">
                <a:solidFill>
                  <a:prstClr val="black"/>
                </a:solidFill>
                <a:latin typeface="Trebuchet MS" panose="020B0703020202090204" pitchFamily="34" charset="0"/>
              </a:rPr>
              <a:t>output gate </a:t>
            </a:r>
            <a:r>
              <a:rPr lang="en-GB" sz="1350" dirty="0">
                <a:solidFill>
                  <a:prstClr val="black"/>
                </a:solidFill>
                <a:latin typeface="Trebuchet MS" panose="020B0703020202090204" pitchFamily="34" charset="0"/>
              </a:rPr>
              <a:t>uses current and past states to perform the update of the </a:t>
            </a:r>
            <a:r>
              <a:rPr lang="en-GB" sz="1350" b="1" dirty="0">
                <a:solidFill>
                  <a:prstClr val="black"/>
                </a:solidFill>
                <a:latin typeface="Trebuchet MS" panose="020B0703020202090204" pitchFamily="34" charset="0"/>
              </a:rPr>
              <a:t>hidden state</a:t>
            </a:r>
            <a:r>
              <a:rPr lang="en-GB" sz="1350" dirty="0">
                <a:solidFill>
                  <a:prstClr val="black"/>
                </a:solidFill>
                <a:latin typeface="Trebuchet MS" panose="020B0703020202090204" pitchFamily="34" charset="0"/>
              </a:rPr>
              <a:t>.</a:t>
            </a:r>
          </a:p>
          <a:p>
            <a:pPr lvl="0">
              <a:lnSpc>
                <a:spcPct val="110000"/>
              </a:lnSpc>
              <a:spcAft>
                <a:spcPts val="600"/>
              </a:spcAft>
            </a:pPr>
            <a:endParaRPr lang="en-GB" sz="1350" dirty="0">
              <a:solidFill>
                <a:prstClr val="black"/>
              </a:solidFill>
              <a:latin typeface="Trebuchet MS" panose="020B0703020202090204" pitchFamily="34" charset="0"/>
            </a:endParaRPr>
          </a:p>
          <a:p>
            <a:pPr marL="285750" lvl="0" indent="-285750">
              <a:lnSpc>
                <a:spcPct val="110000"/>
              </a:lnSpc>
              <a:buFont typeface="Arial" panose="020B0604020202020204" pitchFamily="34" charset="0"/>
              <a:buChar char="•"/>
            </a:pPr>
            <a:r>
              <a:rPr lang="en-GB" sz="1350" dirty="0">
                <a:solidFill>
                  <a:prstClr val="black"/>
                </a:solidFill>
                <a:latin typeface="Trebuchet MS" panose="020B0703020202090204" pitchFamily="34" charset="0"/>
              </a:rPr>
              <a:t>This system is very efficient: if new data was important, the gate weights (</a:t>
            </a:r>
            <a:r>
              <a:rPr lang="en-GB" sz="1350" b="1" dirty="0">
                <a:solidFill>
                  <a:prstClr val="black"/>
                </a:solidFill>
                <a:latin typeface="Trebuchet MS" panose="020B0703020202090204" pitchFamily="34" charset="0"/>
              </a:rPr>
              <a:t>which are learnt during training</a:t>
            </a:r>
            <a:r>
              <a:rPr lang="en-GB" sz="1350" dirty="0">
                <a:solidFill>
                  <a:prstClr val="black"/>
                </a:solidFill>
                <a:latin typeface="Trebuchet MS" panose="020B0703020202090204" pitchFamily="34" charset="0"/>
              </a:rPr>
              <a:t>) will make sure that it persists and becomes part of the long-term state matrix (the hidden state) and consequently weighs more in the next cell. Conversely, </a:t>
            </a:r>
            <a:r>
              <a:rPr lang="en-GB" sz="1350" b="1" dirty="0">
                <a:solidFill>
                  <a:prstClr val="black"/>
                </a:solidFill>
                <a:latin typeface="Trebuchet MS" panose="020B0703020202090204" pitchFamily="34" charset="0"/>
              </a:rPr>
              <a:t>non-essential information is eliminated </a:t>
            </a:r>
            <a:r>
              <a:rPr lang="en-GB" sz="1350" dirty="0">
                <a:solidFill>
                  <a:prstClr val="black"/>
                </a:solidFill>
                <a:latin typeface="Trebuchet MS" panose="020B0703020202090204" pitchFamily="34" charset="0"/>
              </a:rPr>
              <a:t>(see example on right). This helps to find relevant patterns in sequential data.</a:t>
            </a:r>
          </a:p>
        </p:txBody>
      </p:sp>
      <p:sp>
        <p:nvSpPr>
          <p:cNvPr id="16" name="Rectangle 5">
            <a:extLst>
              <a:ext uri="{FF2B5EF4-FFF2-40B4-BE49-F238E27FC236}">
                <a16:creationId xmlns:a16="http://schemas.microsoft.com/office/drawing/2014/main" id="{9A48EA58-16FC-E14C-BEAE-F5E1BC0FCEBC}"/>
              </a:ext>
            </a:extLst>
          </p:cNvPr>
          <p:cNvSpPr/>
          <p:nvPr/>
        </p:nvSpPr>
        <p:spPr>
          <a:xfrm>
            <a:off x="731313" y="4466321"/>
            <a:ext cx="5841610" cy="1525251"/>
          </a:xfrm>
          <a:custGeom>
            <a:avLst/>
            <a:gdLst>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0 w 6740921"/>
              <a:gd name="connsiteY4" fmla="*/ 0 h 1006508"/>
              <a:gd name="connsiteX0" fmla="*/ 57 w 6740978"/>
              <a:gd name="connsiteY0" fmla="*/ 0 h 1006508"/>
              <a:gd name="connsiteX1" fmla="*/ 6740978 w 6740978"/>
              <a:gd name="connsiteY1" fmla="*/ 0 h 1006508"/>
              <a:gd name="connsiteX2" fmla="*/ 6740978 w 6740978"/>
              <a:gd name="connsiteY2" fmla="*/ 1006508 h 1006508"/>
              <a:gd name="connsiteX3" fmla="*/ 57 w 6740978"/>
              <a:gd name="connsiteY3" fmla="*/ 1006508 h 1006508"/>
              <a:gd name="connsiteX4" fmla="*/ 66544 w 6740978"/>
              <a:gd name="connsiteY4" fmla="*/ 514580 h 1006508"/>
              <a:gd name="connsiteX5" fmla="*/ 57 w 6740978"/>
              <a:gd name="connsiteY5" fmla="*/ 0 h 1006508"/>
              <a:gd name="connsiteX0" fmla="*/ 42 w 6740963"/>
              <a:gd name="connsiteY0" fmla="*/ 0 h 1006508"/>
              <a:gd name="connsiteX1" fmla="*/ 6740963 w 6740963"/>
              <a:gd name="connsiteY1" fmla="*/ 0 h 1006508"/>
              <a:gd name="connsiteX2" fmla="*/ 6740963 w 6740963"/>
              <a:gd name="connsiteY2" fmla="*/ 1006508 h 1006508"/>
              <a:gd name="connsiteX3" fmla="*/ 42 w 6740963"/>
              <a:gd name="connsiteY3" fmla="*/ 1006508 h 1006508"/>
              <a:gd name="connsiteX4" fmla="*/ 94238 w 6740963"/>
              <a:gd name="connsiteY4" fmla="*/ 505343 h 1006508"/>
              <a:gd name="connsiteX5" fmla="*/ 42 w 6740963"/>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 name="connsiteX0" fmla="*/ 0 w 6740921"/>
              <a:gd name="connsiteY0" fmla="*/ 0 h 1006508"/>
              <a:gd name="connsiteX1" fmla="*/ 6740921 w 6740921"/>
              <a:gd name="connsiteY1" fmla="*/ 0 h 1006508"/>
              <a:gd name="connsiteX2" fmla="*/ 6740921 w 6740921"/>
              <a:gd name="connsiteY2" fmla="*/ 1006508 h 1006508"/>
              <a:gd name="connsiteX3" fmla="*/ 0 w 6740921"/>
              <a:gd name="connsiteY3" fmla="*/ 1006508 h 1006508"/>
              <a:gd name="connsiteX4" fmla="*/ 94196 w 6740921"/>
              <a:gd name="connsiteY4" fmla="*/ 505343 h 1006508"/>
              <a:gd name="connsiteX5" fmla="*/ 0 w 6740921"/>
              <a:gd name="connsiteY5" fmla="*/ 0 h 100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0921" h="1006508">
                <a:moveTo>
                  <a:pt x="0" y="0"/>
                </a:moveTo>
                <a:lnTo>
                  <a:pt x="6740921" y="0"/>
                </a:lnTo>
                <a:lnTo>
                  <a:pt x="6740921" y="1006508"/>
                </a:lnTo>
                <a:lnTo>
                  <a:pt x="0" y="1006508"/>
                </a:lnTo>
                <a:lnTo>
                  <a:pt x="94196" y="505343"/>
                </a:lnTo>
                <a:lnTo>
                  <a:pt x="0" y="0"/>
                </a:lnTo>
                <a:close/>
              </a:path>
            </a:pathLst>
          </a:custGeom>
          <a:solidFill>
            <a:schemeClr val="accent3">
              <a:lumMod val="40000"/>
              <a:lumOff val="60000"/>
            </a:schemeClr>
          </a:solidFill>
          <a:effectLst>
            <a:outerShdw blurRad="50800" dist="38100" dir="8100000" algn="tr" rotWithShape="0">
              <a:prstClr val="black">
                <a:alpha val="40000"/>
              </a:prstClr>
            </a:outerShdw>
          </a:effectLst>
        </p:spPr>
        <p:txBody>
          <a:bodyPr wrap="square" lIns="251999" tIns="72000" rIns="72000" bIns="72000" anchor="ctr">
            <a:noAutofit/>
          </a:bodyPr>
          <a:lstStyle/>
          <a:p>
            <a:pPr lvl="0">
              <a:lnSpc>
                <a:spcPct val="105000"/>
              </a:lnSpc>
            </a:pPr>
            <a:r>
              <a:rPr lang="en-GB" sz="1300" i="1" dirty="0">
                <a:solidFill>
                  <a:prstClr val="black"/>
                </a:solidFill>
                <a:latin typeface="Trebuchet MS" panose="020B0703020202090204" pitchFamily="34" charset="0"/>
              </a:rPr>
              <a:t>We can also remark that with LSTM, the hidden state output passed to the next cell (i.e. next time step) is a </a:t>
            </a:r>
            <a:r>
              <a:rPr lang="en-GB" sz="1300" b="1" i="1" dirty="0">
                <a:solidFill>
                  <a:prstClr val="black"/>
                </a:solidFill>
                <a:latin typeface="Trebuchet MS" panose="020B0703020202090204" pitchFamily="34" charset="0"/>
              </a:rPr>
              <a:t>weighted average </a:t>
            </a:r>
            <a:r>
              <a:rPr lang="en-GB" sz="1300" i="1" dirty="0">
                <a:solidFill>
                  <a:prstClr val="black"/>
                </a:solidFill>
                <a:latin typeface="Trebuchet MS" panose="020B0703020202090204" pitchFamily="34" charset="0"/>
              </a:rPr>
              <a:t>of the previous hidden state and of the newly created cell state – therefore, it is </a:t>
            </a:r>
            <a:r>
              <a:rPr lang="en-GB" sz="1300" b="1" i="1" dirty="0">
                <a:solidFill>
                  <a:srgbClr val="B99C45"/>
                </a:solidFill>
                <a:latin typeface="Trebuchet MS" panose="020B0703020202090204" pitchFamily="34" charset="0"/>
              </a:rPr>
              <a:t>bounded</a:t>
            </a:r>
            <a:r>
              <a:rPr lang="en-GB" sz="1300" i="1" dirty="0">
                <a:solidFill>
                  <a:prstClr val="black"/>
                </a:solidFill>
                <a:latin typeface="Trebuchet MS" panose="020B0703020202090204" pitchFamily="34" charset="0"/>
              </a:rPr>
              <a:t>, which (partly) solves the </a:t>
            </a:r>
            <a:r>
              <a:rPr lang="en-GB" sz="1300" b="1" i="1" dirty="0">
                <a:solidFill>
                  <a:prstClr val="black"/>
                </a:solidFill>
                <a:latin typeface="Trebuchet MS" panose="020B0703020202090204" pitchFamily="34" charset="0"/>
              </a:rPr>
              <a:t>vanishing gradient problem </a:t>
            </a:r>
            <a:r>
              <a:rPr lang="en-GB" sz="1300" i="1" dirty="0">
                <a:solidFill>
                  <a:prstClr val="black"/>
                </a:solidFill>
                <a:latin typeface="Trebuchet MS" panose="020B0703020202090204" pitchFamily="34" charset="0"/>
              </a:rPr>
              <a:t>(gradient kept away from 0 when computing through time steps, which used to slow down learning and to shrink long term information).</a:t>
            </a:r>
          </a:p>
        </p:txBody>
      </p:sp>
      <p:sp>
        <p:nvSpPr>
          <p:cNvPr id="17" name="Triangle 16">
            <a:extLst>
              <a:ext uri="{FF2B5EF4-FFF2-40B4-BE49-F238E27FC236}">
                <a16:creationId xmlns:a16="http://schemas.microsoft.com/office/drawing/2014/main" id="{F4CE8424-D8E9-6C4B-9BBD-EFCDF6C329B2}"/>
              </a:ext>
            </a:extLst>
          </p:cNvPr>
          <p:cNvSpPr/>
          <p:nvPr/>
        </p:nvSpPr>
        <p:spPr>
          <a:xfrm rot="5400000">
            <a:off x="-125840" y="5184768"/>
            <a:ext cx="1525251" cy="123177"/>
          </a:xfrm>
          <a:prstGeom prst="triangl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Tree>
    <p:extLst>
      <p:ext uri="{BB962C8B-B14F-4D97-AF65-F5344CB8AC3E}">
        <p14:creationId xmlns:p14="http://schemas.microsoft.com/office/powerpoint/2010/main" val="3198530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10522688" cy="523220"/>
          </a:xfrm>
          <a:prstGeom prst="rect">
            <a:avLst/>
          </a:prstGeom>
          <a:noFill/>
        </p:spPr>
        <p:txBody>
          <a:bodyPr wrap="square" rtlCol="0">
            <a:spAutoFit/>
          </a:bodyPr>
          <a:lstStyle/>
          <a:p>
            <a:r>
              <a:rPr lang="fr-FR" sz="2800" dirty="0">
                <a:solidFill>
                  <a:schemeClr val="tx1">
                    <a:lumMod val="65000"/>
                    <a:lumOff val="35000"/>
                  </a:schemeClr>
                </a:solidFill>
                <a:latin typeface="Trebuchet MS" panose="020B0703020202090204" pitchFamily="34" charset="0"/>
                <a:cs typeface="Futura Medium" panose="020B0602020204020303" pitchFamily="34" charset="-79"/>
              </a:rPr>
              <a:t>EXAMPLE (I): WORD EMBEDDINGS FOR SENTIMENT ANALYSIS</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5D9E5D6-5D5B-0140-B9B1-7791E4354DBB}"/>
              </a:ext>
            </a:extLst>
          </p:cNvPr>
          <p:cNvSpPr/>
          <p:nvPr/>
        </p:nvSpPr>
        <p:spPr>
          <a:xfrm>
            <a:off x="0" y="6220046"/>
            <a:ext cx="12192000" cy="637953"/>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E238BB70-EB08-BD43-899D-C9C83D6A5173}"/>
              </a:ext>
            </a:extLst>
          </p:cNvPr>
          <p:cNvSpPr txBox="1"/>
          <p:nvPr/>
        </p:nvSpPr>
        <p:spPr>
          <a:xfrm>
            <a:off x="595423" y="1746739"/>
            <a:ext cx="2492990" cy="369332"/>
          </a:xfrm>
          <a:prstGeom prst="rect">
            <a:avLst/>
          </a:prstGeom>
          <a:noFill/>
        </p:spPr>
        <p:txBody>
          <a:bodyPr wrap="none" rtlCol="0">
            <a:spAutoFit/>
          </a:bodyPr>
          <a:lstStyle/>
          <a:p>
            <a:r>
              <a:rPr lang="en-GB" dirty="0"/>
              <a:t>See X course and project</a:t>
            </a:r>
          </a:p>
        </p:txBody>
      </p:sp>
    </p:spTree>
    <p:extLst>
      <p:ext uri="{BB962C8B-B14F-4D97-AF65-F5344CB8AC3E}">
        <p14:creationId xmlns:p14="http://schemas.microsoft.com/office/powerpoint/2010/main" val="3904413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10719526" cy="523220"/>
          </a:xfrm>
          <a:prstGeom prst="rect">
            <a:avLst/>
          </a:prstGeom>
          <a:noFill/>
        </p:spPr>
        <p:txBody>
          <a:bodyPr wrap="square" rtlCol="0">
            <a:spAutoFit/>
          </a:bodyPr>
          <a:lstStyle/>
          <a:p>
            <a:r>
              <a:rPr lang="fr-FR" sz="2800" dirty="0">
                <a:solidFill>
                  <a:schemeClr val="tx1">
                    <a:lumMod val="65000"/>
                    <a:lumOff val="35000"/>
                  </a:schemeClr>
                </a:solidFill>
                <a:latin typeface="Trebuchet MS" panose="020B0703020202090204" pitchFamily="34" charset="0"/>
                <a:cs typeface="Futura Medium" panose="020B0602020204020303" pitchFamily="34" charset="-79"/>
              </a:rPr>
              <a:t>EXAMPLE (II): IMAGE CAPTIONING WITH ATTENTION MECHANISM</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5D9E5D6-5D5B-0140-B9B1-7791E4354DBB}"/>
              </a:ext>
            </a:extLst>
          </p:cNvPr>
          <p:cNvSpPr/>
          <p:nvPr/>
        </p:nvSpPr>
        <p:spPr>
          <a:xfrm>
            <a:off x="0" y="6220046"/>
            <a:ext cx="12192000" cy="637953"/>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37D7D8E-8999-B34D-BCB0-0EF63BC2F46D}"/>
              </a:ext>
            </a:extLst>
          </p:cNvPr>
          <p:cNvSpPr txBox="1"/>
          <p:nvPr/>
        </p:nvSpPr>
        <p:spPr>
          <a:xfrm>
            <a:off x="595423" y="1746739"/>
            <a:ext cx="3238900" cy="369332"/>
          </a:xfrm>
          <a:prstGeom prst="rect">
            <a:avLst/>
          </a:prstGeom>
          <a:noFill/>
        </p:spPr>
        <p:txBody>
          <a:bodyPr wrap="none" rtlCol="0">
            <a:spAutoFit/>
          </a:bodyPr>
          <a:lstStyle/>
          <a:p>
            <a:r>
              <a:rPr lang="en-GB" dirty="0"/>
              <a:t>See </a:t>
            </a:r>
            <a:r>
              <a:rPr lang="en-GB" dirty="0" err="1"/>
              <a:t>DenseCap</a:t>
            </a:r>
            <a:r>
              <a:rPr lang="en-GB" dirty="0"/>
              <a:t> model in X course</a:t>
            </a:r>
          </a:p>
        </p:txBody>
      </p:sp>
    </p:spTree>
    <p:extLst>
      <p:ext uri="{BB962C8B-B14F-4D97-AF65-F5344CB8AC3E}">
        <p14:creationId xmlns:p14="http://schemas.microsoft.com/office/powerpoint/2010/main" val="976895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10719526" cy="523220"/>
          </a:xfrm>
          <a:prstGeom prst="rect">
            <a:avLst/>
          </a:prstGeom>
          <a:noFill/>
        </p:spPr>
        <p:txBody>
          <a:bodyPr wrap="square" rtlCol="0">
            <a:spAutoFit/>
          </a:bodyPr>
          <a:lstStyle/>
          <a:p>
            <a:r>
              <a:rPr lang="fr-FR" sz="2800" dirty="0">
                <a:solidFill>
                  <a:schemeClr val="tx1">
                    <a:lumMod val="65000"/>
                    <a:lumOff val="35000"/>
                  </a:schemeClr>
                </a:solidFill>
                <a:latin typeface="Trebuchet MS" panose="020B0703020202090204" pitchFamily="34" charset="0"/>
                <a:cs typeface="Futura Medium" panose="020B0602020204020303" pitchFamily="34" charset="-79"/>
              </a:rPr>
              <a:t>EXAMPLE (III): SPEECH SYNTHESIS</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5D9E5D6-5D5B-0140-B9B1-7791E4354DBB}"/>
              </a:ext>
            </a:extLst>
          </p:cNvPr>
          <p:cNvSpPr/>
          <p:nvPr/>
        </p:nvSpPr>
        <p:spPr>
          <a:xfrm>
            <a:off x="0" y="6220046"/>
            <a:ext cx="12192000" cy="637953"/>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37D7D8E-8999-B34D-BCB0-0EF63BC2F46D}"/>
              </a:ext>
            </a:extLst>
          </p:cNvPr>
          <p:cNvSpPr txBox="1"/>
          <p:nvPr/>
        </p:nvSpPr>
        <p:spPr>
          <a:xfrm>
            <a:off x="595423" y="1746739"/>
            <a:ext cx="3159455" cy="369332"/>
          </a:xfrm>
          <a:prstGeom prst="rect">
            <a:avLst/>
          </a:prstGeom>
          <a:noFill/>
        </p:spPr>
        <p:txBody>
          <a:bodyPr wrap="none" rtlCol="0">
            <a:spAutoFit/>
          </a:bodyPr>
          <a:lstStyle/>
          <a:p>
            <a:r>
              <a:rPr lang="en-GB" dirty="0"/>
              <a:t>See </a:t>
            </a:r>
            <a:r>
              <a:rPr lang="en-GB" dirty="0" err="1"/>
              <a:t>WaveNet</a:t>
            </a:r>
            <a:r>
              <a:rPr lang="en-GB" dirty="0"/>
              <a:t> model in X course</a:t>
            </a:r>
          </a:p>
        </p:txBody>
      </p:sp>
    </p:spTree>
    <p:extLst>
      <p:ext uri="{BB962C8B-B14F-4D97-AF65-F5344CB8AC3E}">
        <p14:creationId xmlns:p14="http://schemas.microsoft.com/office/powerpoint/2010/main" val="3389554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E1FE57D-C340-964B-B37B-10B4FA2B2A7A}"/>
              </a:ext>
            </a:extLst>
          </p:cNvPr>
          <p:cNvSpPr/>
          <p:nvPr/>
        </p:nvSpPr>
        <p:spPr>
          <a:xfrm rot="5400000">
            <a:off x="-386319" y="386315"/>
            <a:ext cx="6868636" cy="6096002"/>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algn="ctr"/>
            <a:endParaRPr lang="fr-FR" dirty="0"/>
          </a:p>
        </p:txBody>
      </p:sp>
      <p:sp>
        <p:nvSpPr>
          <p:cNvPr id="3" name="ZoneTexte 2">
            <a:extLst>
              <a:ext uri="{FF2B5EF4-FFF2-40B4-BE49-F238E27FC236}">
                <a16:creationId xmlns:a16="http://schemas.microsoft.com/office/drawing/2014/main" id="{B975533A-9A5F-7040-8597-07F0AC32C851}"/>
              </a:ext>
            </a:extLst>
          </p:cNvPr>
          <p:cNvSpPr txBox="1"/>
          <p:nvPr/>
        </p:nvSpPr>
        <p:spPr>
          <a:xfrm>
            <a:off x="6283841" y="2347031"/>
            <a:ext cx="4710222" cy="646331"/>
          </a:xfrm>
          <a:prstGeom prst="rect">
            <a:avLst/>
          </a:prstGeom>
          <a:noFill/>
        </p:spPr>
        <p:txBody>
          <a:bodyPr wrap="square" rtlCol="0">
            <a:spAutoFit/>
          </a:bodyPr>
          <a:lstStyle/>
          <a:p>
            <a:r>
              <a:rPr lang="fr-FR" sz="3600" dirty="0">
                <a:solidFill>
                  <a:schemeClr val="tx1">
                    <a:lumMod val="65000"/>
                    <a:lumOff val="35000"/>
                  </a:schemeClr>
                </a:solidFill>
                <a:latin typeface="Trebuchet MS" panose="020B0703020202090204" pitchFamily="34" charset="0"/>
                <a:cs typeface="Futura Medium" panose="020B0602020204020303" pitchFamily="34" charset="-79"/>
              </a:rPr>
              <a:t>INTRODUCTION</a:t>
            </a:r>
          </a:p>
        </p:txBody>
      </p:sp>
      <p:cxnSp>
        <p:nvCxnSpPr>
          <p:cNvPr id="4" name="Connecteur droit 3">
            <a:extLst>
              <a:ext uri="{FF2B5EF4-FFF2-40B4-BE49-F238E27FC236}">
                <a16:creationId xmlns:a16="http://schemas.microsoft.com/office/drawing/2014/main" id="{B1B49513-3403-CF4C-B03B-130201C6F748}"/>
              </a:ext>
            </a:extLst>
          </p:cNvPr>
          <p:cNvCxnSpPr/>
          <p:nvPr/>
        </p:nvCxnSpPr>
        <p:spPr>
          <a:xfrm>
            <a:off x="6379536" y="3208925"/>
            <a:ext cx="1488558" cy="0"/>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FDB0F1-1B32-E649-9E5B-60C334BCC3A8}"/>
              </a:ext>
            </a:extLst>
          </p:cNvPr>
          <p:cNvSpPr/>
          <p:nvPr/>
        </p:nvSpPr>
        <p:spPr>
          <a:xfrm>
            <a:off x="6283841" y="3479899"/>
            <a:ext cx="4089581" cy="707886"/>
          </a:xfrm>
          <a:prstGeom prst="rect">
            <a:avLst/>
          </a:prstGeom>
        </p:spPr>
        <p:txBody>
          <a:bodyPr wrap="none">
            <a:spAutoFit/>
          </a:bodyPr>
          <a:lstStyle/>
          <a:p>
            <a:r>
              <a:rPr lang="en-US" sz="2000" dirty="0">
                <a:solidFill>
                  <a:schemeClr val="tx1">
                    <a:lumMod val="65000"/>
                    <a:lumOff val="35000"/>
                  </a:schemeClr>
                </a:solidFill>
                <a:latin typeface="Trebuchet MS" panose="020B0703020202090204" pitchFamily="34" charset="0"/>
                <a:cs typeface="Futura Medium" panose="020B0602020204020303" pitchFamily="34" charset="-79"/>
              </a:rPr>
              <a:t>Machine Learning overview</a:t>
            </a:r>
          </a:p>
          <a:p>
            <a:r>
              <a:rPr lang="en-US" sz="2000" dirty="0">
                <a:solidFill>
                  <a:schemeClr val="tx1">
                    <a:lumMod val="65000"/>
                    <a:lumOff val="35000"/>
                  </a:schemeClr>
                </a:solidFill>
                <a:latin typeface="Trebuchet MS" panose="020B0703020202090204" pitchFamily="34" charset="0"/>
                <a:cs typeface="Futura Medium" panose="020B0602020204020303" pitchFamily="34" charset="-79"/>
              </a:rPr>
              <a:t>Why do we need neural networks?</a:t>
            </a:r>
          </a:p>
        </p:txBody>
      </p:sp>
      <p:sp>
        <p:nvSpPr>
          <p:cNvPr id="7" name="Rectangle 3">
            <a:extLst>
              <a:ext uri="{FF2B5EF4-FFF2-40B4-BE49-F238E27FC236}">
                <a16:creationId xmlns:a16="http://schemas.microsoft.com/office/drawing/2014/main" id="{AA312CD3-181E-224F-8AD6-4FD915A57C84}"/>
              </a:ext>
            </a:extLst>
          </p:cNvPr>
          <p:cNvSpPr/>
          <p:nvPr/>
        </p:nvSpPr>
        <p:spPr>
          <a:xfrm rot="5400000">
            <a:off x="1648152" y="2310702"/>
            <a:ext cx="1837598" cy="1731484"/>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0000" tIns="180000" bIns="0" rtlCol="0" anchor="ctr">
            <a:scene3d>
              <a:camera prst="orthographicFront">
                <a:rot lat="0" lon="0" rev="5400000"/>
              </a:camera>
              <a:lightRig rig="threePt" dir="t"/>
            </a:scene3d>
          </a:bodyPr>
          <a:lstStyle/>
          <a:p>
            <a:pPr algn="ctr"/>
            <a:r>
              <a:rPr lang="fr-FR" sz="4800">
                <a:latin typeface="Trebuchet MS" panose="020B0703020202090204" pitchFamily="34" charset="0"/>
              </a:rPr>
              <a:t>1</a:t>
            </a:r>
          </a:p>
        </p:txBody>
      </p:sp>
    </p:spTree>
    <p:extLst>
      <p:ext uri="{BB962C8B-B14F-4D97-AF65-F5344CB8AC3E}">
        <p14:creationId xmlns:p14="http://schemas.microsoft.com/office/powerpoint/2010/main" val="1156695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E1FE57D-C340-964B-B37B-10B4FA2B2A7A}"/>
              </a:ext>
            </a:extLst>
          </p:cNvPr>
          <p:cNvSpPr/>
          <p:nvPr/>
        </p:nvSpPr>
        <p:spPr>
          <a:xfrm rot="5400000">
            <a:off x="-386319" y="386315"/>
            <a:ext cx="6868636" cy="6096002"/>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algn="ctr"/>
            <a:endParaRPr lang="fr-FR"/>
          </a:p>
        </p:txBody>
      </p:sp>
      <p:sp>
        <p:nvSpPr>
          <p:cNvPr id="3" name="ZoneTexte 2">
            <a:extLst>
              <a:ext uri="{FF2B5EF4-FFF2-40B4-BE49-F238E27FC236}">
                <a16:creationId xmlns:a16="http://schemas.microsoft.com/office/drawing/2014/main" id="{B975533A-9A5F-7040-8597-07F0AC32C851}"/>
              </a:ext>
            </a:extLst>
          </p:cNvPr>
          <p:cNvSpPr txBox="1"/>
          <p:nvPr/>
        </p:nvSpPr>
        <p:spPr>
          <a:xfrm>
            <a:off x="6379534" y="1774266"/>
            <a:ext cx="5582091" cy="1200329"/>
          </a:xfrm>
          <a:prstGeom prst="rect">
            <a:avLst/>
          </a:prstGeom>
          <a:noFill/>
        </p:spPr>
        <p:txBody>
          <a:bodyPr wrap="square" rtlCol="0">
            <a:spAutoFit/>
          </a:bodyPr>
          <a:lstStyle/>
          <a:p>
            <a:r>
              <a:rPr lang="fr-FR" sz="3600">
                <a:solidFill>
                  <a:schemeClr val="tx1">
                    <a:lumMod val="65000"/>
                    <a:lumOff val="35000"/>
                  </a:schemeClr>
                </a:solidFill>
                <a:latin typeface="Trebuchet MS" panose="020B0703020202090204" pitchFamily="34" charset="0"/>
                <a:cs typeface="Futura Medium" panose="020B0602020204020303" pitchFamily="34" charset="-79"/>
              </a:rPr>
              <a:t>OTHER TYPES OF DEEP LEARNING MODELS</a:t>
            </a:r>
          </a:p>
        </p:txBody>
      </p:sp>
      <p:cxnSp>
        <p:nvCxnSpPr>
          <p:cNvPr id="4" name="Connecteur droit 3">
            <a:extLst>
              <a:ext uri="{FF2B5EF4-FFF2-40B4-BE49-F238E27FC236}">
                <a16:creationId xmlns:a16="http://schemas.microsoft.com/office/drawing/2014/main" id="{B1B49513-3403-CF4C-B03B-130201C6F748}"/>
              </a:ext>
            </a:extLst>
          </p:cNvPr>
          <p:cNvCxnSpPr/>
          <p:nvPr/>
        </p:nvCxnSpPr>
        <p:spPr>
          <a:xfrm>
            <a:off x="6475230" y="3211250"/>
            <a:ext cx="1488558" cy="0"/>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FDB0F1-1B32-E649-9E5B-60C334BCC3A8}"/>
              </a:ext>
            </a:extLst>
          </p:cNvPr>
          <p:cNvSpPr/>
          <p:nvPr/>
        </p:nvSpPr>
        <p:spPr>
          <a:xfrm>
            <a:off x="6379535" y="3450330"/>
            <a:ext cx="4791953" cy="1631216"/>
          </a:xfrm>
          <a:prstGeom prst="rect">
            <a:avLst/>
          </a:prstGeom>
        </p:spPr>
        <p:txBody>
          <a:bodyPr wrap="none">
            <a:spAutoFit/>
          </a:bodyPr>
          <a:lstStyle/>
          <a:p>
            <a:r>
              <a:rPr lang="en-GB" sz="2000">
                <a:solidFill>
                  <a:schemeClr val="tx1">
                    <a:lumMod val="65000"/>
                    <a:lumOff val="35000"/>
                  </a:schemeClr>
                </a:solidFill>
                <a:latin typeface="Trebuchet MS" panose="020B0703020202090204" pitchFamily="34" charset="0"/>
                <a:cs typeface="Futura Medium" panose="020B0602020204020303" pitchFamily="34" charset="-79"/>
              </a:rPr>
              <a:t>Recommender systems</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Transformers / Autoencoders</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Generative Adversarial Networks (GANs)</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Self-Organizing Maps (SOMs)</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Graph &amp; random walk methods</a:t>
            </a:r>
          </a:p>
        </p:txBody>
      </p:sp>
      <p:sp>
        <p:nvSpPr>
          <p:cNvPr id="7" name="Rectangle 3">
            <a:extLst>
              <a:ext uri="{FF2B5EF4-FFF2-40B4-BE49-F238E27FC236}">
                <a16:creationId xmlns:a16="http://schemas.microsoft.com/office/drawing/2014/main" id="{AA312CD3-181E-224F-8AD6-4FD915A57C84}"/>
              </a:ext>
            </a:extLst>
          </p:cNvPr>
          <p:cNvSpPr/>
          <p:nvPr/>
        </p:nvSpPr>
        <p:spPr>
          <a:xfrm rot="5400000">
            <a:off x="1648152" y="2310702"/>
            <a:ext cx="1837598" cy="1731484"/>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0000" tIns="180000" bIns="0" rtlCol="0" anchor="ctr">
            <a:scene3d>
              <a:camera prst="orthographicFront">
                <a:rot lat="0" lon="0" rev="5400000"/>
              </a:camera>
              <a:lightRig rig="threePt" dir="t"/>
            </a:scene3d>
          </a:bodyPr>
          <a:lstStyle/>
          <a:p>
            <a:pPr algn="ctr"/>
            <a:r>
              <a:rPr lang="fr-FR" sz="4800">
                <a:latin typeface="Trebuchet MS" panose="020B0703020202090204" pitchFamily="34" charset="0"/>
              </a:rPr>
              <a:t>5</a:t>
            </a:r>
          </a:p>
        </p:txBody>
      </p:sp>
    </p:spTree>
    <p:extLst>
      <p:ext uri="{BB962C8B-B14F-4D97-AF65-F5344CB8AC3E}">
        <p14:creationId xmlns:p14="http://schemas.microsoft.com/office/powerpoint/2010/main" val="3900982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96270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NEURAL NETWORKS TO TRAIN RECOMMENDER SYSTEMS</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5D9E5D6-5D5B-0140-B9B1-7791E4354DBB}"/>
              </a:ext>
            </a:extLst>
          </p:cNvPr>
          <p:cNvSpPr/>
          <p:nvPr/>
        </p:nvSpPr>
        <p:spPr>
          <a:xfrm>
            <a:off x="0" y="6220046"/>
            <a:ext cx="12192000" cy="637953"/>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9746E73D-70DF-BE4C-A165-7B7E09999DBB}"/>
              </a:ext>
            </a:extLst>
          </p:cNvPr>
          <p:cNvSpPr txBox="1"/>
          <p:nvPr/>
        </p:nvSpPr>
        <p:spPr>
          <a:xfrm>
            <a:off x="527742" y="1516126"/>
            <a:ext cx="11136515" cy="2308324"/>
          </a:xfrm>
          <a:prstGeom prst="rect">
            <a:avLst/>
          </a:prstGeom>
          <a:noFill/>
        </p:spPr>
        <p:txBody>
          <a:bodyPr wrap="square" rtlCol="0">
            <a:spAutoFit/>
          </a:bodyPr>
          <a:lstStyle/>
          <a:p>
            <a:r>
              <a:rPr lang="en-GB" dirty="0"/>
              <a:t>The classic recommender system architecture is the Collaborative filtering model. It is based on factorization of a matrix compiling all explicit feedbacks from users – for example, all movie ratings per user. </a:t>
            </a:r>
          </a:p>
          <a:p>
            <a:endParaRPr lang="en-GB" dirty="0"/>
          </a:p>
          <a:p>
            <a:r>
              <a:rPr lang="en-GB" dirty="0"/>
              <a:t>Netflix organized a famous competition in 2006-2010 to improve state-of-the-art in this domain.</a:t>
            </a:r>
          </a:p>
          <a:p>
            <a:endParaRPr lang="en-GB" dirty="0"/>
          </a:p>
          <a:p>
            <a:r>
              <a:rPr lang="en-GB" dirty="0"/>
              <a:t>Today, the most recent approaches use neural networks to include, next to explicit feedback, implicit feedback, content features and content/user/system metadata, which are all embedded and fed to neural networks, </a:t>
            </a:r>
            <a:r>
              <a:rPr lang="en-GB" dirty="0" err="1"/>
              <a:t>whci</a:t>
            </a:r>
            <a:r>
              <a:rPr lang="en-GB" dirty="0"/>
              <a:t> provide even more accurate recommendations.</a:t>
            </a:r>
          </a:p>
        </p:txBody>
      </p:sp>
      <p:sp>
        <p:nvSpPr>
          <p:cNvPr id="7" name="ZoneTexte 6">
            <a:extLst>
              <a:ext uri="{FF2B5EF4-FFF2-40B4-BE49-F238E27FC236}">
                <a16:creationId xmlns:a16="http://schemas.microsoft.com/office/drawing/2014/main" id="{769E3483-986B-4642-B55D-59CE68FA0739}"/>
              </a:ext>
            </a:extLst>
          </p:cNvPr>
          <p:cNvSpPr txBox="1"/>
          <p:nvPr/>
        </p:nvSpPr>
        <p:spPr>
          <a:xfrm>
            <a:off x="527742" y="4174690"/>
            <a:ext cx="11354262" cy="369332"/>
          </a:xfrm>
          <a:prstGeom prst="rect">
            <a:avLst/>
          </a:prstGeom>
          <a:noFill/>
        </p:spPr>
        <p:txBody>
          <a:bodyPr wrap="none" rtlCol="0">
            <a:spAutoFit/>
          </a:bodyPr>
          <a:lstStyle/>
          <a:p>
            <a:r>
              <a:rPr lang="en-GB" dirty="0"/>
              <a:t>https://</a:t>
            </a:r>
            <a:r>
              <a:rPr lang="en-GB" dirty="0" err="1"/>
              <a:t>towardsdatascience.com</a:t>
            </a:r>
            <a:r>
              <a:rPr lang="en-GB" dirty="0"/>
              <a:t>/building-a-recommendation-system-using-neural-network-embeddings-1ef92e5c80c9</a:t>
            </a:r>
          </a:p>
        </p:txBody>
      </p:sp>
    </p:spTree>
    <p:extLst>
      <p:ext uri="{BB962C8B-B14F-4D97-AF65-F5344CB8AC3E}">
        <p14:creationId xmlns:p14="http://schemas.microsoft.com/office/powerpoint/2010/main" val="2921305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8" y="254745"/>
            <a:ext cx="10738883" cy="954107"/>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TRANSFORMERS, AUTOENCODERS AND SEQ2SEQ ARCHITECTURES</a:t>
            </a:r>
          </a:p>
          <a:p>
            <a:r>
              <a:rPr lang="fr-FR" sz="2800">
                <a:solidFill>
                  <a:schemeClr val="tx1">
                    <a:lumMod val="65000"/>
                    <a:lumOff val="35000"/>
                  </a:schemeClr>
                </a:solidFill>
                <a:latin typeface="Trebuchet MS" panose="020B0703020202090204" pitchFamily="34" charset="0"/>
                <a:cs typeface="Futura Medium" panose="020B0602020204020303" pitchFamily="34" charset="-79"/>
              </a:rPr>
              <a:t>FOR MACHINE TRANSLATION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5D9E5D6-5D5B-0140-B9B1-7791E4354DBB}"/>
              </a:ext>
            </a:extLst>
          </p:cNvPr>
          <p:cNvSpPr/>
          <p:nvPr/>
        </p:nvSpPr>
        <p:spPr>
          <a:xfrm>
            <a:off x="0" y="6220046"/>
            <a:ext cx="12192000" cy="637953"/>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DC137E88-33AB-D946-B8BF-AFB72B7622F9}"/>
              </a:ext>
            </a:extLst>
          </p:cNvPr>
          <p:cNvSpPr/>
          <p:nvPr/>
        </p:nvSpPr>
        <p:spPr>
          <a:xfrm>
            <a:off x="347328" y="1355997"/>
            <a:ext cx="6621031" cy="3108543"/>
          </a:xfrm>
          <a:prstGeom prst="rect">
            <a:avLst/>
          </a:prstGeom>
        </p:spPr>
        <p:txBody>
          <a:bodyPr wrap="square">
            <a:spAutoFit/>
          </a:bodyPr>
          <a:lstStyle/>
          <a:p>
            <a:r>
              <a:rPr lang="fr-FR" sz="1400" b="1" i="1" err="1">
                <a:latin typeface="Trebuchet MS" panose="020B0703020202090204" pitchFamily="34" charset="0"/>
              </a:rPr>
              <a:t>Autoencoders</a:t>
            </a:r>
            <a:r>
              <a:rPr lang="fr-FR" sz="1400" b="1" i="1">
                <a:latin typeface="Trebuchet MS" panose="020B0703020202090204" pitchFamily="34" charset="0"/>
              </a:rPr>
              <a:t> — </a:t>
            </a:r>
            <a:r>
              <a:rPr lang="fr-FR" sz="1400" b="1" i="1" err="1">
                <a:latin typeface="Trebuchet MS" panose="020B0703020202090204" pitchFamily="34" charset="0"/>
              </a:rPr>
              <a:t>Representing</a:t>
            </a:r>
            <a:r>
              <a:rPr lang="fr-FR" sz="1400" b="1" i="1">
                <a:latin typeface="Trebuchet MS" panose="020B0703020202090204" pitchFamily="34" charset="0"/>
              </a:rPr>
              <a:t> Data in a Compressed </a:t>
            </a:r>
            <a:r>
              <a:rPr lang="fr-FR" sz="1400" b="1" i="1" err="1">
                <a:latin typeface="Trebuchet MS" panose="020B0703020202090204" pitchFamily="34" charset="0"/>
              </a:rPr>
              <a:t>Way</a:t>
            </a:r>
            <a:endParaRPr lang="fr-FR" sz="1400" b="1" i="1">
              <a:latin typeface="Trebuchet MS" panose="020B0703020202090204" pitchFamily="34" charset="0"/>
            </a:endParaRPr>
          </a:p>
          <a:p>
            <a:endParaRPr lang="fr-FR" sz="1400" b="1">
              <a:latin typeface="Trebuchet MS" panose="020B0703020202090204" pitchFamily="34" charset="0"/>
            </a:endParaRPr>
          </a:p>
          <a:p>
            <a:r>
              <a:rPr lang="fr-FR" sz="1400">
                <a:latin typeface="Trebuchet MS" panose="020B0703020202090204" pitchFamily="34" charset="0"/>
              </a:rPr>
              <a:t>Most neural networks </a:t>
            </a:r>
            <a:r>
              <a:rPr lang="fr-FR" sz="1400" err="1">
                <a:latin typeface="Trebuchet MS" panose="020B0703020202090204" pitchFamily="34" charset="0"/>
              </a:rPr>
              <a:t>take</a:t>
            </a:r>
            <a:r>
              <a:rPr lang="fr-FR" sz="1400">
                <a:latin typeface="Trebuchet MS" panose="020B0703020202090204" pitchFamily="34" charset="0"/>
              </a:rPr>
              <a:t> in data and </a:t>
            </a:r>
            <a:r>
              <a:rPr lang="fr-FR" sz="1400" err="1">
                <a:latin typeface="Trebuchet MS" panose="020B0703020202090204" pitchFamily="34" charset="0"/>
              </a:rPr>
              <a:t>make</a:t>
            </a:r>
            <a:r>
              <a:rPr lang="fr-FR" sz="1400">
                <a:latin typeface="Trebuchet MS" panose="020B0703020202090204" pitchFamily="34" charset="0"/>
              </a:rPr>
              <a:t> </a:t>
            </a:r>
            <a:r>
              <a:rPr lang="fr-FR" sz="1400" err="1">
                <a:latin typeface="Trebuchet MS" panose="020B0703020202090204" pitchFamily="34" charset="0"/>
              </a:rPr>
              <a:t>some</a:t>
            </a:r>
            <a:r>
              <a:rPr lang="fr-FR" sz="1400">
                <a:latin typeface="Trebuchet MS" panose="020B0703020202090204" pitchFamily="34" charset="0"/>
              </a:rPr>
              <a:t> types of </a:t>
            </a:r>
            <a:r>
              <a:rPr lang="fr-FR" sz="1400" err="1">
                <a:latin typeface="Trebuchet MS" panose="020B0703020202090204" pitchFamily="34" charset="0"/>
              </a:rPr>
              <a:t>decisions</a:t>
            </a:r>
            <a:r>
              <a:rPr lang="fr-FR" sz="1400">
                <a:latin typeface="Trebuchet MS" panose="020B0703020202090204" pitchFamily="34" charset="0"/>
              </a:rPr>
              <a:t>. </a:t>
            </a:r>
            <a:r>
              <a:rPr lang="fr-FR" sz="1400" err="1">
                <a:latin typeface="Trebuchet MS" panose="020B0703020202090204" pitchFamily="34" charset="0"/>
              </a:rPr>
              <a:t>Autoencoders</a:t>
            </a:r>
            <a:r>
              <a:rPr lang="fr-FR" sz="1400">
                <a:latin typeface="Trebuchet MS" panose="020B0703020202090204" pitchFamily="34" charset="0"/>
              </a:rPr>
              <a:t> have a </a:t>
            </a:r>
            <a:r>
              <a:rPr lang="fr-FR" sz="1400" err="1">
                <a:latin typeface="Trebuchet MS" panose="020B0703020202090204" pitchFamily="34" charset="0"/>
              </a:rPr>
              <a:t>different</a:t>
            </a:r>
            <a:r>
              <a:rPr lang="fr-FR" sz="1400">
                <a:latin typeface="Trebuchet MS" panose="020B0703020202090204" pitchFamily="34" charset="0"/>
              </a:rPr>
              <a:t> </a:t>
            </a:r>
            <a:r>
              <a:rPr lang="fr-FR" sz="1400" err="1">
                <a:latin typeface="Trebuchet MS" panose="020B0703020202090204" pitchFamily="34" charset="0"/>
              </a:rPr>
              <a:t>task</a:t>
            </a:r>
            <a:r>
              <a:rPr lang="fr-FR" sz="1400">
                <a:latin typeface="Trebuchet MS" panose="020B0703020202090204" pitchFamily="34" charset="0"/>
              </a:rPr>
              <a:t>, and </a:t>
            </a:r>
            <a:r>
              <a:rPr lang="fr-FR" sz="1400" err="1">
                <a:latin typeface="Trebuchet MS" panose="020B0703020202090204" pitchFamily="34" charset="0"/>
              </a:rPr>
              <a:t>that</a:t>
            </a:r>
            <a:r>
              <a:rPr lang="fr-FR" sz="1400">
                <a:latin typeface="Trebuchet MS" panose="020B0703020202090204" pitchFamily="34" charset="0"/>
              </a:rPr>
              <a:t> </a:t>
            </a:r>
            <a:r>
              <a:rPr lang="fr-FR" sz="1400" err="1">
                <a:latin typeface="Trebuchet MS" panose="020B0703020202090204" pitchFamily="34" charset="0"/>
              </a:rPr>
              <a:t>is</a:t>
            </a:r>
            <a:r>
              <a:rPr lang="fr-FR" sz="1400">
                <a:latin typeface="Trebuchet MS" panose="020B0703020202090204" pitchFamily="34" charset="0"/>
              </a:rPr>
              <a:t> to figure out a </a:t>
            </a:r>
            <a:r>
              <a:rPr lang="fr-FR" sz="1400" err="1">
                <a:latin typeface="Trebuchet MS" panose="020B0703020202090204" pitchFamily="34" charset="0"/>
              </a:rPr>
              <a:t>way</a:t>
            </a:r>
            <a:r>
              <a:rPr lang="fr-FR" sz="1400">
                <a:latin typeface="Trebuchet MS" panose="020B0703020202090204" pitchFamily="34" charset="0"/>
              </a:rPr>
              <a:t> to </a:t>
            </a:r>
            <a:r>
              <a:rPr lang="fr-FR" sz="1400" err="1">
                <a:latin typeface="Trebuchet MS" panose="020B0703020202090204" pitchFamily="34" charset="0"/>
              </a:rPr>
              <a:t>compress</a:t>
            </a:r>
            <a:r>
              <a:rPr lang="fr-FR" sz="1400">
                <a:latin typeface="Trebuchet MS" panose="020B0703020202090204" pitchFamily="34" charset="0"/>
              </a:rPr>
              <a:t> data but </a:t>
            </a:r>
            <a:r>
              <a:rPr lang="fr-FR" sz="1400" err="1">
                <a:latin typeface="Trebuchet MS" panose="020B0703020202090204" pitchFamily="34" charset="0"/>
              </a:rPr>
              <a:t>maintain</a:t>
            </a:r>
            <a:r>
              <a:rPr lang="fr-FR" sz="1400">
                <a:latin typeface="Trebuchet MS" panose="020B0703020202090204" pitchFamily="34" charset="0"/>
              </a:rPr>
              <a:t> the </a:t>
            </a:r>
            <a:r>
              <a:rPr lang="fr-FR" sz="1400" err="1">
                <a:latin typeface="Trebuchet MS" panose="020B0703020202090204" pitchFamily="34" charset="0"/>
              </a:rPr>
              <a:t>same</a:t>
            </a:r>
            <a:r>
              <a:rPr lang="fr-FR" sz="1400">
                <a:latin typeface="Trebuchet MS" panose="020B0703020202090204" pitchFamily="34" charset="0"/>
              </a:rPr>
              <a:t> </a:t>
            </a:r>
            <a:r>
              <a:rPr lang="fr-FR" sz="1400" err="1">
                <a:latin typeface="Trebuchet MS" panose="020B0703020202090204" pitchFamily="34" charset="0"/>
              </a:rPr>
              <a:t>quality</a:t>
            </a:r>
            <a:r>
              <a:rPr lang="fr-FR" sz="1400">
                <a:latin typeface="Trebuchet MS" panose="020B0703020202090204" pitchFamily="34" charset="0"/>
              </a:rPr>
              <a:t>.</a:t>
            </a:r>
          </a:p>
          <a:p>
            <a:r>
              <a:rPr lang="fr-FR" sz="1400" err="1">
                <a:latin typeface="Trebuchet MS" panose="020B0703020202090204" pitchFamily="34" charset="0"/>
              </a:rPr>
              <a:t>Traditionally</a:t>
            </a:r>
            <a:r>
              <a:rPr lang="fr-FR" sz="1400">
                <a:latin typeface="Trebuchet MS" panose="020B0703020202090204" pitchFamily="34" charset="0"/>
              </a:rPr>
              <a:t> in machine </a:t>
            </a:r>
            <a:r>
              <a:rPr lang="fr-FR" sz="1400" err="1">
                <a:latin typeface="Trebuchet MS" panose="020B0703020202090204" pitchFamily="34" charset="0"/>
              </a:rPr>
              <a:t>learning</a:t>
            </a:r>
            <a:r>
              <a:rPr lang="fr-FR" sz="1400">
                <a:latin typeface="Trebuchet MS" panose="020B0703020202090204" pitchFamily="34" charset="0"/>
              </a:rPr>
              <a:t>, the labels </a:t>
            </a:r>
            <a:r>
              <a:rPr lang="fr-FR" sz="1400" err="1">
                <a:latin typeface="Trebuchet MS" panose="020B0703020202090204" pitchFamily="34" charset="0"/>
              </a:rPr>
              <a:t>attached</a:t>
            </a:r>
            <a:r>
              <a:rPr lang="fr-FR" sz="1400">
                <a:latin typeface="Trebuchet MS" panose="020B0703020202090204" pitchFamily="34" charset="0"/>
              </a:rPr>
              <a:t> to </a:t>
            </a:r>
            <a:r>
              <a:rPr lang="fr-FR" sz="1400" err="1">
                <a:latin typeface="Trebuchet MS" panose="020B0703020202090204" pitchFamily="34" charset="0"/>
              </a:rPr>
              <a:t>our</a:t>
            </a:r>
            <a:r>
              <a:rPr lang="fr-FR" sz="1400">
                <a:latin typeface="Trebuchet MS" panose="020B0703020202090204" pitchFamily="34" charset="0"/>
              </a:rPr>
              <a:t> data are </a:t>
            </a:r>
            <a:r>
              <a:rPr lang="fr-FR" sz="1400" err="1">
                <a:latin typeface="Trebuchet MS" panose="020B0703020202090204" pitchFamily="34" charset="0"/>
              </a:rPr>
              <a:t>different</a:t>
            </a:r>
            <a:r>
              <a:rPr lang="fr-FR" sz="1400">
                <a:latin typeface="Trebuchet MS" panose="020B0703020202090204" pitchFamily="34" charset="0"/>
              </a:rPr>
              <a:t> and the goal of the neural network to </a:t>
            </a:r>
            <a:r>
              <a:rPr lang="fr-FR" sz="1400" err="1">
                <a:latin typeface="Trebuchet MS" panose="020B0703020202090204" pitchFamily="34" charset="0"/>
              </a:rPr>
              <a:t>produce</a:t>
            </a:r>
            <a:r>
              <a:rPr lang="fr-FR" sz="1400">
                <a:latin typeface="Trebuchet MS" panose="020B0703020202090204" pitchFamily="34" charset="0"/>
              </a:rPr>
              <a:t>. In an auto encoder, the labels are the </a:t>
            </a:r>
            <a:r>
              <a:rPr lang="fr-FR" sz="1400" err="1">
                <a:latin typeface="Trebuchet MS" panose="020B0703020202090204" pitchFamily="34" charset="0"/>
              </a:rPr>
              <a:t>same</a:t>
            </a:r>
            <a:r>
              <a:rPr lang="fr-FR" sz="1400">
                <a:latin typeface="Trebuchet MS" panose="020B0703020202090204" pitchFamily="34" charset="0"/>
              </a:rPr>
              <a:t> as the inputs.</a:t>
            </a:r>
          </a:p>
          <a:p>
            <a:r>
              <a:rPr lang="fr-FR" sz="1400">
                <a:latin typeface="Trebuchet MS" panose="020B0703020202090204" pitchFamily="34" charset="0"/>
              </a:rPr>
              <a:t>So, in </a:t>
            </a:r>
            <a:r>
              <a:rPr lang="fr-FR" sz="1400" err="1">
                <a:latin typeface="Trebuchet MS" panose="020B0703020202090204" pitchFamily="34" charset="0"/>
              </a:rPr>
              <a:t>this</a:t>
            </a:r>
            <a:r>
              <a:rPr lang="fr-FR" sz="1400">
                <a:latin typeface="Trebuchet MS" panose="020B0703020202090204" pitchFamily="34" charset="0"/>
              </a:rPr>
              <a:t> architecture, </a:t>
            </a:r>
            <a:r>
              <a:rPr lang="fr-FR" sz="1400" err="1">
                <a:latin typeface="Trebuchet MS" panose="020B0703020202090204" pitchFamily="34" charset="0"/>
              </a:rPr>
              <a:t>you</a:t>
            </a:r>
            <a:r>
              <a:rPr lang="fr-FR" sz="1400">
                <a:latin typeface="Trebuchet MS" panose="020B0703020202090204" pitchFamily="34" charset="0"/>
              </a:rPr>
              <a:t> have an </a:t>
            </a:r>
            <a:r>
              <a:rPr lang="fr-FR" sz="1400" err="1">
                <a:latin typeface="Trebuchet MS" panose="020B0703020202090204" pitchFamily="34" charset="0"/>
              </a:rPr>
              <a:t>identical</a:t>
            </a:r>
            <a:r>
              <a:rPr lang="fr-FR" sz="1400">
                <a:latin typeface="Trebuchet MS" panose="020B0703020202090204" pitchFamily="34" charset="0"/>
              </a:rPr>
              <a:t> input and output layer. The </a:t>
            </a:r>
            <a:r>
              <a:rPr lang="fr-FR" sz="1400" err="1">
                <a:latin typeface="Trebuchet MS" panose="020B0703020202090204" pitchFamily="34" charset="0"/>
              </a:rPr>
              <a:t>hidden</a:t>
            </a:r>
            <a:r>
              <a:rPr lang="fr-FR" sz="1400">
                <a:latin typeface="Trebuchet MS" panose="020B0703020202090204" pitchFamily="34" charset="0"/>
              </a:rPr>
              <a:t> layer </a:t>
            </a:r>
            <a:r>
              <a:rPr lang="fr-FR" sz="1400" err="1">
                <a:latin typeface="Trebuchet MS" panose="020B0703020202090204" pitchFamily="34" charset="0"/>
              </a:rPr>
              <a:t>is</a:t>
            </a:r>
            <a:r>
              <a:rPr lang="fr-FR" sz="1400">
                <a:latin typeface="Trebuchet MS" panose="020B0703020202090204" pitchFamily="34" charset="0"/>
              </a:rPr>
              <a:t> </a:t>
            </a:r>
            <a:r>
              <a:rPr lang="fr-FR" sz="1400" err="1">
                <a:latin typeface="Trebuchet MS" panose="020B0703020202090204" pitchFamily="34" charset="0"/>
              </a:rPr>
              <a:t>smaller</a:t>
            </a:r>
            <a:r>
              <a:rPr lang="fr-FR" sz="1400">
                <a:latin typeface="Trebuchet MS" panose="020B0703020202090204" pitchFamily="34" charset="0"/>
              </a:rPr>
              <a:t> </a:t>
            </a:r>
            <a:r>
              <a:rPr lang="fr-FR" sz="1400" err="1">
                <a:latin typeface="Trebuchet MS" panose="020B0703020202090204" pitchFamily="34" charset="0"/>
              </a:rPr>
              <a:t>than</a:t>
            </a:r>
            <a:r>
              <a:rPr lang="fr-FR" sz="1400">
                <a:latin typeface="Trebuchet MS" panose="020B0703020202090204" pitchFamily="34" charset="0"/>
              </a:rPr>
              <a:t> the input and output layer (in </a:t>
            </a:r>
            <a:r>
              <a:rPr lang="fr-FR" sz="1400" err="1">
                <a:latin typeface="Trebuchet MS" panose="020B0703020202090204" pitchFamily="34" charset="0"/>
              </a:rPr>
              <a:t>terms</a:t>
            </a:r>
            <a:r>
              <a:rPr lang="fr-FR" sz="1400">
                <a:latin typeface="Trebuchet MS" panose="020B0703020202090204" pitchFamily="34" charset="0"/>
              </a:rPr>
              <a:t> of </a:t>
            </a:r>
            <a:r>
              <a:rPr lang="fr-FR" sz="1400" err="1">
                <a:latin typeface="Trebuchet MS" panose="020B0703020202090204" pitchFamily="34" charset="0"/>
              </a:rPr>
              <a:t>nodes</a:t>
            </a:r>
            <a:r>
              <a:rPr lang="fr-FR" sz="1400">
                <a:latin typeface="Trebuchet MS" panose="020B0703020202090204" pitchFamily="34" charset="0"/>
              </a:rPr>
              <a:t>) and </a:t>
            </a:r>
            <a:r>
              <a:rPr lang="fr-FR" sz="1400" err="1">
                <a:latin typeface="Trebuchet MS" panose="020B0703020202090204" pitchFamily="34" charset="0"/>
              </a:rPr>
              <a:t>is</a:t>
            </a:r>
            <a:r>
              <a:rPr lang="fr-FR" sz="1400">
                <a:latin typeface="Trebuchet MS" panose="020B0703020202090204" pitchFamily="34" charset="0"/>
              </a:rPr>
              <a:t> </a:t>
            </a:r>
            <a:r>
              <a:rPr lang="fr-FR" sz="1400" err="1">
                <a:latin typeface="Trebuchet MS" panose="020B0703020202090204" pitchFamily="34" charset="0"/>
              </a:rPr>
              <a:t>called</a:t>
            </a:r>
            <a:r>
              <a:rPr lang="fr-FR" sz="1400">
                <a:latin typeface="Trebuchet MS" panose="020B0703020202090204" pitchFamily="34" charset="0"/>
              </a:rPr>
              <a:t> the </a:t>
            </a:r>
            <a:r>
              <a:rPr lang="fr-FR" sz="1400" b="1">
                <a:latin typeface="Trebuchet MS" panose="020B0703020202090204" pitchFamily="34" charset="0"/>
              </a:rPr>
              <a:t>“</a:t>
            </a:r>
            <a:r>
              <a:rPr lang="fr-FR" sz="1400" b="1" err="1">
                <a:latin typeface="Trebuchet MS" panose="020B0703020202090204" pitchFamily="34" charset="0"/>
              </a:rPr>
              <a:t>bottle</a:t>
            </a:r>
            <a:r>
              <a:rPr lang="fr-FR" sz="1400" b="1">
                <a:latin typeface="Trebuchet MS" panose="020B0703020202090204" pitchFamily="34" charset="0"/>
              </a:rPr>
              <a:t> neck”</a:t>
            </a:r>
            <a:r>
              <a:rPr lang="fr-FR" sz="1400">
                <a:latin typeface="Trebuchet MS" panose="020B0703020202090204" pitchFamily="34" charset="0"/>
              </a:rPr>
              <a:t>. </a:t>
            </a:r>
            <a:r>
              <a:rPr lang="fr-FR" sz="1400" err="1">
                <a:latin typeface="Trebuchet MS" panose="020B0703020202090204" pitchFamily="34" charset="0"/>
              </a:rPr>
              <a:t>Since</a:t>
            </a:r>
            <a:r>
              <a:rPr lang="fr-FR" sz="1400">
                <a:latin typeface="Trebuchet MS" panose="020B0703020202090204" pitchFamily="34" charset="0"/>
              </a:rPr>
              <a:t> the </a:t>
            </a:r>
            <a:r>
              <a:rPr lang="fr-FR" sz="1400" err="1">
                <a:latin typeface="Trebuchet MS" panose="020B0703020202090204" pitchFamily="34" charset="0"/>
              </a:rPr>
              <a:t>bottleneck</a:t>
            </a:r>
            <a:r>
              <a:rPr lang="fr-FR" sz="1400">
                <a:latin typeface="Trebuchet MS" panose="020B0703020202090204" pitchFamily="34" charset="0"/>
              </a:rPr>
              <a:t> </a:t>
            </a:r>
            <a:r>
              <a:rPr lang="fr-FR" sz="1400" err="1">
                <a:latin typeface="Trebuchet MS" panose="020B0703020202090204" pitchFamily="34" charset="0"/>
              </a:rPr>
              <a:t>is</a:t>
            </a:r>
            <a:r>
              <a:rPr lang="fr-FR" sz="1400">
                <a:latin typeface="Trebuchet MS" panose="020B0703020202090204" pitchFamily="34" charset="0"/>
              </a:rPr>
              <a:t> </a:t>
            </a:r>
            <a:r>
              <a:rPr lang="fr-FR" sz="1400" err="1">
                <a:latin typeface="Trebuchet MS" panose="020B0703020202090204" pitchFamily="34" charset="0"/>
              </a:rPr>
              <a:t>smaller</a:t>
            </a:r>
            <a:r>
              <a:rPr lang="fr-FR" sz="1400">
                <a:latin typeface="Trebuchet MS" panose="020B0703020202090204" pitchFamily="34" charset="0"/>
              </a:rPr>
              <a:t>, </a:t>
            </a:r>
            <a:r>
              <a:rPr lang="fr-FR" sz="1400" err="1">
                <a:latin typeface="Trebuchet MS" panose="020B0703020202090204" pitchFamily="34" charset="0"/>
              </a:rPr>
              <a:t>it</a:t>
            </a:r>
            <a:r>
              <a:rPr lang="fr-FR" sz="1400">
                <a:latin typeface="Trebuchet MS" panose="020B0703020202090204" pitchFamily="34" charset="0"/>
              </a:rPr>
              <a:t> </a:t>
            </a:r>
            <a:r>
              <a:rPr lang="fr-FR" sz="1400" err="1">
                <a:latin typeface="Trebuchet MS" panose="020B0703020202090204" pitchFamily="34" charset="0"/>
              </a:rPr>
              <a:t>is</a:t>
            </a:r>
            <a:r>
              <a:rPr lang="fr-FR" sz="1400">
                <a:latin typeface="Trebuchet MS" panose="020B0703020202090204" pitchFamily="34" charset="0"/>
              </a:rPr>
              <a:t> </a:t>
            </a:r>
            <a:r>
              <a:rPr lang="fr-FR" sz="1400" err="1">
                <a:latin typeface="Trebuchet MS" panose="020B0703020202090204" pitchFamily="34" charset="0"/>
              </a:rPr>
              <a:t>forced</a:t>
            </a:r>
            <a:r>
              <a:rPr lang="fr-FR" sz="1400">
                <a:latin typeface="Trebuchet MS" panose="020B0703020202090204" pitchFamily="34" charset="0"/>
              </a:rPr>
              <a:t> to </a:t>
            </a:r>
            <a:r>
              <a:rPr lang="fr-FR" sz="1400" err="1">
                <a:latin typeface="Trebuchet MS" panose="020B0703020202090204" pitchFamily="34" charset="0"/>
              </a:rPr>
              <a:t>find</a:t>
            </a:r>
            <a:r>
              <a:rPr lang="fr-FR" sz="1400">
                <a:latin typeface="Trebuchet MS" panose="020B0703020202090204" pitchFamily="34" charset="0"/>
              </a:rPr>
              <a:t> a </a:t>
            </a:r>
            <a:r>
              <a:rPr lang="fr-FR" sz="1400" err="1">
                <a:latin typeface="Trebuchet MS" panose="020B0703020202090204" pitchFamily="34" charset="0"/>
              </a:rPr>
              <a:t>way</a:t>
            </a:r>
            <a:r>
              <a:rPr lang="fr-FR" sz="1400">
                <a:latin typeface="Trebuchet MS" panose="020B0703020202090204" pitchFamily="34" charset="0"/>
              </a:rPr>
              <a:t> to </a:t>
            </a:r>
            <a:r>
              <a:rPr lang="fr-FR" sz="1400" err="1">
                <a:latin typeface="Trebuchet MS" panose="020B0703020202090204" pitchFamily="34" charset="0"/>
              </a:rPr>
              <a:t>compress</a:t>
            </a:r>
            <a:r>
              <a:rPr lang="fr-FR" sz="1400">
                <a:latin typeface="Trebuchet MS" panose="020B0703020202090204" pitchFamily="34" charset="0"/>
              </a:rPr>
              <a:t> the original data and put </a:t>
            </a:r>
            <a:r>
              <a:rPr lang="fr-FR" sz="1400" err="1">
                <a:latin typeface="Trebuchet MS" panose="020B0703020202090204" pitchFamily="34" charset="0"/>
              </a:rPr>
              <a:t>it</a:t>
            </a:r>
            <a:r>
              <a:rPr lang="fr-FR" sz="1400">
                <a:latin typeface="Trebuchet MS" panose="020B0703020202090204" pitchFamily="34" charset="0"/>
              </a:rPr>
              <a:t> back in the output layer. This compression </a:t>
            </a:r>
            <a:r>
              <a:rPr lang="fr-FR" sz="1400" err="1">
                <a:latin typeface="Trebuchet MS" panose="020B0703020202090204" pitchFamily="34" charset="0"/>
              </a:rPr>
              <a:t>is</a:t>
            </a:r>
            <a:r>
              <a:rPr lang="fr-FR" sz="1400">
                <a:latin typeface="Trebuchet MS" panose="020B0703020202090204" pitchFamily="34" charset="0"/>
              </a:rPr>
              <a:t> </a:t>
            </a:r>
            <a:r>
              <a:rPr lang="fr-FR" sz="1400" err="1">
                <a:latin typeface="Trebuchet MS" panose="020B0703020202090204" pitchFamily="34" charset="0"/>
              </a:rPr>
              <a:t>often</a:t>
            </a:r>
            <a:r>
              <a:rPr lang="fr-FR" sz="1400">
                <a:latin typeface="Trebuchet MS" panose="020B0703020202090204" pitchFamily="34" charset="0"/>
              </a:rPr>
              <a:t> </a:t>
            </a:r>
            <a:r>
              <a:rPr lang="fr-FR" sz="1400" err="1">
                <a:latin typeface="Trebuchet MS" panose="020B0703020202090204" pitchFamily="34" charset="0"/>
              </a:rPr>
              <a:t>better</a:t>
            </a:r>
            <a:r>
              <a:rPr lang="fr-FR" sz="1400">
                <a:latin typeface="Trebuchet MS" panose="020B0703020202090204" pitchFamily="34" charset="0"/>
              </a:rPr>
              <a:t> </a:t>
            </a:r>
            <a:r>
              <a:rPr lang="fr-FR" sz="1400" err="1">
                <a:latin typeface="Trebuchet MS" panose="020B0703020202090204" pitchFamily="34" charset="0"/>
              </a:rPr>
              <a:t>than</a:t>
            </a:r>
            <a:r>
              <a:rPr lang="fr-FR" sz="1400">
                <a:latin typeface="Trebuchet MS" panose="020B0703020202090204" pitchFamily="34" charset="0"/>
              </a:rPr>
              <a:t> </a:t>
            </a:r>
            <a:r>
              <a:rPr lang="fr-FR" sz="1400" err="1">
                <a:latin typeface="Trebuchet MS" panose="020B0703020202090204" pitchFamily="34" charset="0"/>
              </a:rPr>
              <a:t>conventional</a:t>
            </a:r>
            <a:r>
              <a:rPr lang="fr-FR" sz="1400">
                <a:latin typeface="Trebuchet MS" panose="020B0703020202090204" pitchFamily="34" charset="0"/>
              </a:rPr>
              <a:t> </a:t>
            </a:r>
            <a:r>
              <a:rPr lang="fr-FR" sz="1400" err="1">
                <a:latin typeface="Trebuchet MS" panose="020B0703020202090204" pitchFamily="34" charset="0"/>
              </a:rPr>
              <a:t>means</a:t>
            </a:r>
            <a:r>
              <a:rPr lang="fr-FR" sz="1400">
                <a:latin typeface="Trebuchet MS" panose="020B0703020202090204" pitchFamily="34" charset="0"/>
              </a:rPr>
              <a:t> </a:t>
            </a:r>
            <a:r>
              <a:rPr lang="fr-FR" sz="1400" err="1">
                <a:latin typeface="Trebuchet MS" panose="020B0703020202090204" pitchFamily="34" charset="0"/>
              </a:rPr>
              <a:t>because</a:t>
            </a:r>
            <a:r>
              <a:rPr lang="fr-FR" sz="1400">
                <a:latin typeface="Trebuchet MS" panose="020B0703020202090204" pitchFamily="34" charset="0"/>
              </a:rPr>
              <a:t> </a:t>
            </a:r>
            <a:r>
              <a:rPr lang="fr-FR" sz="1400" err="1">
                <a:latin typeface="Trebuchet MS" panose="020B0703020202090204" pitchFamily="34" charset="0"/>
              </a:rPr>
              <a:t>it</a:t>
            </a:r>
            <a:r>
              <a:rPr lang="fr-FR" sz="1400">
                <a:latin typeface="Trebuchet MS" panose="020B0703020202090204" pitchFamily="34" charset="0"/>
              </a:rPr>
              <a:t> </a:t>
            </a:r>
            <a:r>
              <a:rPr lang="fr-FR" sz="1400" err="1">
                <a:latin typeface="Trebuchet MS" panose="020B0703020202090204" pitchFamily="34" charset="0"/>
              </a:rPr>
              <a:t>can</a:t>
            </a:r>
            <a:r>
              <a:rPr lang="fr-FR" sz="1400">
                <a:latin typeface="Trebuchet MS" panose="020B0703020202090204" pitchFamily="34" charset="0"/>
              </a:rPr>
              <a:t> </a:t>
            </a:r>
            <a:r>
              <a:rPr lang="fr-FR" sz="1400" err="1">
                <a:latin typeface="Trebuchet MS" panose="020B0703020202090204" pitchFamily="34" charset="0"/>
              </a:rPr>
              <a:t>still</a:t>
            </a:r>
            <a:r>
              <a:rPr lang="fr-FR" sz="1400">
                <a:latin typeface="Trebuchet MS" panose="020B0703020202090204" pitchFamily="34" charset="0"/>
              </a:rPr>
              <a:t> </a:t>
            </a:r>
            <a:r>
              <a:rPr lang="fr-FR" sz="1400" err="1">
                <a:latin typeface="Trebuchet MS" panose="020B0703020202090204" pitchFamily="34" charset="0"/>
              </a:rPr>
              <a:t>maintain</a:t>
            </a:r>
            <a:r>
              <a:rPr lang="fr-FR" sz="1400">
                <a:latin typeface="Trebuchet MS" panose="020B0703020202090204" pitchFamily="34" charset="0"/>
              </a:rPr>
              <a:t> high </a:t>
            </a:r>
            <a:r>
              <a:rPr lang="fr-FR" sz="1400" err="1">
                <a:latin typeface="Trebuchet MS" panose="020B0703020202090204" pitchFamily="34" charset="0"/>
              </a:rPr>
              <a:t>quality</a:t>
            </a:r>
            <a:r>
              <a:rPr lang="fr-FR" sz="1400">
                <a:latin typeface="Trebuchet MS" panose="020B0703020202090204" pitchFamily="34" charset="0"/>
              </a:rPr>
              <a:t>.</a:t>
            </a:r>
            <a:endParaRPr lang="fr-FR" sz="1400" b="0" i="0" u="none" strike="noStrike">
              <a:effectLst/>
              <a:latin typeface="Trebuchet MS" panose="020B0703020202090204" pitchFamily="34" charset="0"/>
            </a:endParaRPr>
          </a:p>
        </p:txBody>
      </p:sp>
      <p:pic>
        <p:nvPicPr>
          <p:cNvPr id="6" name="Image 5">
            <a:extLst>
              <a:ext uri="{FF2B5EF4-FFF2-40B4-BE49-F238E27FC236}">
                <a16:creationId xmlns:a16="http://schemas.microsoft.com/office/drawing/2014/main" id="{372CF253-3E52-CA43-A509-C76F0A59DA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68359" y="1506099"/>
            <a:ext cx="4952366" cy="3429000"/>
          </a:xfrm>
          <a:prstGeom prst="rect">
            <a:avLst/>
          </a:prstGeom>
        </p:spPr>
      </p:pic>
      <p:sp>
        <p:nvSpPr>
          <p:cNvPr id="7" name="Rectangle 6">
            <a:extLst>
              <a:ext uri="{FF2B5EF4-FFF2-40B4-BE49-F238E27FC236}">
                <a16:creationId xmlns:a16="http://schemas.microsoft.com/office/drawing/2014/main" id="{382A6C04-2977-854C-A5AC-2A66F975F076}"/>
              </a:ext>
            </a:extLst>
          </p:cNvPr>
          <p:cNvSpPr/>
          <p:nvPr/>
        </p:nvSpPr>
        <p:spPr>
          <a:xfrm>
            <a:off x="1150938" y="5502003"/>
            <a:ext cx="8070736" cy="1200329"/>
          </a:xfrm>
          <a:prstGeom prst="rect">
            <a:avLst/>
          </a:prstGeom>
        </p:spPr>
        <p:txBody>
          <a:bodyPr wrap="none">
            <a:spAutoFit/>
          </a:bodyPr>
          <a:lstStyle/>
          <a:p>
            <a:r>
              <a:rPr lang="fr-FR">
                <a:latin typeface="medium-content-serif-font"/>
              </a:rPr>
              <a:t>Attention Is All You </a:t>
            </a:r>
            <a:r>
              <a:rPr lang="fr-FR" err="1">
                <a:latin typeface="medium-content-serif-font"/>
              </a:rPr>
              <a:t>Need</a:t>
            </a:r>
            <a:endParaRPr lang="fr-FR">
              <a:latin typeface="medium-content-serif-font"/>
            </a:endParaRPr>
          </a:p>
          <a:p>
            <a:r>
              <a:rPr lang="en-GB">
                <a:hlinkClick r:id="rId3"/>
              </a:rPr>
              <a:t>https://arxiv.org/abs/1706.03762</a:t>
            </a:r>
            <a:endParaRPr lang="en-GB"/>
          </a:p>
          <a:p>
            <a:r>
              <a:rPr lang="en-GB"/>
              <a:t>Multi-head attention layers</a:t>
            </a:r>
          </a:p>
          <a:p>
            <a:r>
              <a:rPr lang="en-GB"/>
              <a:t>https://</a:t>
            </a:r>
            <a:r>
              <a:rPr lang="en-GB" err="1"/>
              <a:t>medium.com</a:t>
            </a:r>
            <a:r>
              <a:rPr lang="en-GB"/>
              <a:t>/inside-machine-learning/what-is-a-transformer-d07dd1fbec04</a:t>
            </a:r>
          </a:p>
        </p:txBody>
      </p:sp>
      <p:pic>
        <p:nvPicPr>
          <p:cNvPr id="9" name="Image 8">
            <a:extLst>
              <a:ext uri="{FF2B5EF4-FFF2-40B4-BE49-F238E27FC236}">
                <a16:creationId xmlns:a16="http://schemas.microsoft.com/office/drawing/2014/main" id="{105B6EF8-8867-1642-A6AD-2B71209C2D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10081" y="3490205"/>
            <a:ext cx="2630981" cy="3200400"/>
          </a:xfrm>
          <a:prstGeom prst="rect">
            <a:avLst/>
          </a:prstGeom>
        </p:spPr>
      </p:pic>
      <p:pic>
        <p:nvPicPr>
          <p:cNvPr id="12289" name="Picture 1" descr="page22image4911136">
            <a:extLst>
              <a:ext uri="{FF2B5EF4-FFF2-40B4-BE49-F238E27FC236}">
                <a16:creationId xmlns:a16="http://schemas.microsoft.com/office/drawing/2014/main" id="{CAFCA49B-3AA1-784C-BBAF-0F6EE1924CD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917058" y="3726301"/>
            <a:ext cx="4613359" cy="154742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FDFE7922-04DE-DE42-A014-3A014D08B534}"/>
              </a:ext>
            </a:extLst>
          </p:cNvPr>
          <p:cNvSpPr txBox="1"/>
          <p:nvPr/>
        </p:nvSpPr>
        <p:spPr>
          <a:xfrm>
            <a:off x="5820285" y="1027266"/>
            <a:ext cx="5879346" cy="923330"/>
          </a:xfrm>
          <a:prstGeom prst="rect">
            <a:avLst/>
          </a:prstGeom>
          <a:noFill/>
        </p:spPr>
        <p:txBody>
          <a:bodyPr wrap="square" rtlCol="0">
            <a:spAutoFit/>
          </a:bodyPr>
          <a:lstStyle/>
          <a:p>
            <a:r>
              <a:rPr lang="en-GB"/>
              <a:t>Autoencoders are a type of architecture composed of an encoder and a decoder modules. It includes sequence to sequence models, particularly useful in translation tasks.</a:t>
            </a:r>
          </a:p>
        </p:txBody>
      </p:sp>
    </p:spTree>
    <p:extLst>
      <p:ext uri="{BB962C8B-B14F-4D97-AF65-F5344CB8AC3E}">
        <p14:creationId xmlns:p14="http://schemas.microsoft.com/office/powerpoint/2010/main" val="1957057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962706" cy="523220"/>
          </a:xfrm>
          <a:prstGeom prst="rect">
            <a:avLst/>
          </a:prstGeom>
          <a:noFill/>
        </p:spPr>
        <p:txBody>
          <a:bodyPr wrap="square" rtlCol="0">
            <a:spAutoFit/>
          </a:bodyPr>
          <a:lstStyle/>
          <a:p>
            <a:r>
              <a:rPr lang="fr-FR" sz="2800" err="1">
                <a:solidFill>
                  <a:schemeClr val="tx1">
                    <a:lumMod val="65000"/>
                    <a:lumOff val="35000"/>
                  </a:schemeClr>
                </a:solidFill>
                <a:latin typeface="Trebuchet MS" panose="020B0703020202090204" pitchFamily="34" charset="0"/>
                <a:cs typeface="Futura Medium" panose="020B0602020204020303" pitchFamily="34" charset="-79"/>
              </a:rPr>
              <a:t>GANs</a:t>
            </a:r>
            <a:r>
              <a:rPr lang="fr-FR" sz="2800">
                <a:solidFill>
                  <a:schemeClr val="tx1">
                    <a:lumMod val="65000"/>
                    <a:lumOff val="35000"/>
                  </a:schemeClr>
                </a:solidFill>
                <a:latin typeface="Trebuchet MS" panose="020B0703020202090204" pitchFamily="34" charset="0"/>
                <a:cs typeface="Futura Medium" panose="020B0602020204020303" pitchFamily="34" charset="-79"/>
              </a:rPr>
              <a:t> FOR CONTENT CREATION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5D9E5D6-5D5B-0140-B9B1-7791E4354DBB}"/>
              </a:ext>
            </a:extLst>
          </p:cNvPr>
          <p:cNvSpPr/>
          <p:nvPr/>
        </p:nvSpPr>
        <p:spPr>
          <a:xfrm>
            <a:off x="0" y="6220046"/>
            <a:ext cx="12192000" cy="637953"/>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Une image contenant personne, intérieur, debout, posant&#10;&#10;Description générée automatiquement">
            <a:extLst>
              <a:ext uri="{FF2B5EF4-FFF2-40B4-BE49-F238E27FC236}">
                <a16:creationId xmlns:a16="http://schemas.microsoft.com/office/drawing/2014/main" id="{C3182456-FE73-214D-8603-16B580B22496}"/>
              </a:ext>
            </a:extLst>
          </p:cNvPr>
          <p:cNvPicPr>
            <a:picLocks noChangeAspect="1"/>
          </p:cNvPicPr>
          <p:nvPr/>
        </p:nvPicPr>
        <p:blipFill>
          <a:blip r:embed="rId2"/>
          <a:stretch>
            <a:fillRect/>
          </a:stretch>
        </p:blipFill>
        <p:spPr>
          <a:xfrm>
            <a:off x="2876550" y="2089150"/>
            <a:ext cx="6438900" cy="2679700"/>
          </a:xfrm>
          <a:prstGeom prst="rect">
            <a:avLst/>
          </a:prstGeom>
        </p:spPr>
      </p:pic>
      <p:sp>
        <p:nvSpPr>
          <p:cNvPr id="7" name="Rectangle 6">
            <a:extLst>
              <a:ext uri="{FF2B5EF4-FFF2-40B4-BE49-F238E27FC236}">
                <a16:creationId xmlns:a16="http://schemas.microsoft.com/office/drawing/2014/main" id="{DED66BD4-6650-6144-82A2-88A28A118DF7}"/>
              </a:ext>
            </a:extLst>
          </p:cNvPr>
          <p:cNvSpPr/>
          <p:nvPr/>
        </p:nvSpPr>
        <p:spPr>
          <a:xfrm>
            <a:off x="3007242" y="4848116"/>
            <a:ext cx="6096000" cy="646331"/>
          </a:xfrm>
          <a:prstGeom prst="rect">
            <a:avLst/>
          </a:prstGeom>
        </p:spPr>
        <p:txBody>
          <a:bodyPr>
            <a:spAutoFit/>
          </a:bodyPr>
          <a:lstStyle/>
          <a:p>
            <a:r>
              <a:rPr lang="fr-FR">
                <a:latin typeface="medium-content-sans-serif-font"/>
              </a:rPr>
              <a:t>“</a:t>
            </a:r>
            <a:r>
              <a:rPr lang="fr-FR" err="1">
                <a:latin typeface="medium-content-sans-serif-font"/>
              </a:rPr>
              <a:t>ThisPersonDoesNotExist.com</a:t>
            </a:r>
            <a:r>
              <a:rPr lang="fr-FR">
                <a:latin typeface="medium-content-sans-serif-font"/>
              </a:rPr>
              <a:t> uses AI to </a:t>
            </a:r>
            <a:r>
              <a:rPr lang="fr-FR" err="1">
                <a:latin typeface="medium-content-sans-serif-font"/>
              </a:rPr>
              <a:t>generate</a:t>
            </a:r>
            <a:r>
              <a:rPr lang="fr-FR">
                <a:latin typeface="medium-content-sans-serif-font"/>
              </a:rPr>
              <a:t> </a:t>
            </a:r>
            <a:r>
              <a:rPr lang="fr-FR" err="1">
                <a:latin typeface="medium-content-sans-serif-font"/>
              </a:rPr>
              <a:t>endless</a:t>
            </a:r>
            <a:r>
              <a:rPr lang="fr-FR">
                <a:latin typeface="medium-content-sans-serif-font"/>
              </a:rPr>
              <a:t> </a:t>
            </a:r>
            <a:r>
              <a:rPr lang="fr-FR" err="1">
                <a:latin typeface="medium-content-sans-serif-font"/>
              </a:rPr>
              <a:t>fake</a:t>
            </a:r>
            <a:r>
              <a:rPr lang="fr-FR">
                <a:latin typeface="medium-content-sans-serif-font"/>
              </a:rPr>
              <a:t> faces”, 2019</a:t>
            </a:r>
            <a:endParaRPr lang="en-GB"/>
          </a:p>
        </p:txBody>
      </p:sp>
    </p:spTree>
    <p:extLst>
      <p:ext uri="{BB962C8B-B14F-4D97-AF65-F5344CB8AC3E}">
        <p14:creationId xmlns:p14="http://schemas.microsoft.com/office/powerpoint/2010/main" val="866615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962706"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SELF-ORGANIZING MAPS FOR UNSUPERVISED CLUSTERING</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5D9E5D6-5D5B-0140-B9B1-7791E4354DBB}"/>
              </a:ext>
            </a:extLst>
          </p:cNvPr>
          <p:cNvSpPr/>
          <p:nvPr/>
        </p:nvSpPr>
        <p:spPr>
          <a:xfrm>
            <a:off x="0" y="6220046"/>
            <a:ext cx="12192000" cy="637953"/>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49900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8" y="435500"/>
            <a:ext cx="10706985"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GRAPH METHODS &amp; RANDOM WALKS FOR NODE DATA ANALYSIS</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5D9E5D6-5D5B-0140-B9B1-7791E4354DBB}"/>
              </a:ext>
            </a:extLst>
          </p:cNvPr>
          <p:cNvSpPr/>
          <p:nvPr/>
        </p:nvSpPr>
        <p:spPr>
          <a:xfrm>
            <a:off x="0" y="6220046"/>
            <a:ext cx="12192000" cy="637953"/>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1992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E1FE57D-C340-964B-B37B-10B4FA2B2A7A}"/>
              </a:ext>
            </a:extLst>
          </p:cNvPr>
          <p:cNvSpPr/>
          <p:nvPr/>
        </p:nvSpPr>
        <p:spPr>
          <a:xfrm rot="5400000">
            <a:off x="-386319" y="386315"/>
            <a:ext cx="6868636" cy="6096002"/>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algn="ctr"/>
            <a:endParaRPr lang="fr-FR"/>
          </a:p>
        </p:txBody>
      </p:sp>
      <p:sp>
        <p:nvSpPr>
          <p:cNvPr id="3" name="ZoneTexte 2">
            <a:extLst>
              <a:ext uri="{FF2B5EF4-FFF2-40B4-BE49-F238E27FC236}">
                <a16:creationId xmlns:a16="http://schemas.microsoft.com/office/drawing/2014/main" id="{B975533A-9A5F-7040-8597-07F0AC32C851}"/>
              </a:ext>
            </a:extLst>
          </p:cNvPr>
          <p:cNvSpPr txBox="1"/>
          <p:nvPr/>
        </p:nvSpPr>
        <p:spPr>
          <a:xfrm>
            <a:off x="6379535" y="2446356"/>
            <a:ext cx="5582091" cy="646331"/>
          </a:xfrm>
          <a:prstGeom prst="rect">
            <a:avLst/>
          </a:prstGeom>
          <a:noFill/>
        </p:spPr>
        <p:txBody>
          <a:bodyPr wrap="square" rtlCol="0">
            <a:spAutoFit/>
          </a:bodyPr>
          <a:lstStyle/>
          <a:p>
            <a:r>
              <a:rPr lang="fr-FR" sz="3600">
                <a:solidFill>
                  <a:schemeClr val="tx1">
                    <a:lumMod val="65000"/>
                    <a:lumOff val="35000"/>
                  </a:schemeClr>
                </a:solidFill>
                <a:latin typeface="Trebuchet MS" panose="020B0703020202090204" pitchFamily="34" charset="0"/>
                <a:cs typeface="Futura Medium" panose="020B0602020204020303" pitchFamily="34" charset="-79"/>
              </a:rPr>
              <a:t>APPENDIX</a:t>
            </a:r>
          </a:p>
        </p:txBody>
      </p:sp>
      <p:cxnSp>
        <p:nvCxnSpPr>
          <p:cNvPr id="4" name="Connecteur droit 3">
            <a:extLst>
              <a:ext uri="{FF2B5EF4-FFF2-40B4-BE49-F238E27FC236}">
                <a16:creationId xmlns:a16="http://schemas.microsoft.com/office/drawing/2014/main" id="{B1B49513-3403-CF4C-B03B-130201C6F748}"/>
              </a:ext>
            </a:extLst>
          </p:cNvPr>
          <p:cNvCxnSpPr/>
          <p:nvPr/>
        </p:nvCxnSpPr>
        <p:spPr>
          <a:xfrm>
            <a:off x="6475230" y="3285679"/>
            <a:ext cx="1488558" cy="0"/>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FDB0F1-1B32-E649-9E5B-60C334BCC3A8}"/>
              </a:ext>
            </a:extLst>
          </p:cNvPr>
          <p:cNvSpPr/>
          <p:nvPr/>
        </p:nvSpPr>
        <p:spPr>
          <a:xfrm>
            <a:off x="6379535" y="3524759"/>
            <a:ext cx="2260555" cy="400110"/>
          </a:xfrm>
          <a:prstGeom prst="rect">
            <a:avLst/>
          </a:prstGeom>
        </p:spPr>
        <p:txBody>
          <a:bodyPr wrap="none">
            <a:spAutoFit/>
          </a:bodyPr>
          <a:lstStyle/>
          <a:p>
            <a:r>
              <a:rPr lang="en-GB" sz="2000" dirty="0">
                <a:solidFill>
                  <a:schemeClr val="tx1">
                    <a:lumMod val="65000"/>
                    <a:lumOff val="35000"/>
                  </a:schemeClr>
                </a:solidFill>
                <a:latin typeface="Trebuchet MS" panose="020B0703020202090204" pitchFamily="34" charset="0"/>
                <a:cs typeface="Futura Medium" panose="020B0602020204020303" pitchFamily="34" charset="-79"/>
              </a:rPr>
              <a:t>More information!</a:t>
            </a:r>
          </a:p>
        </p:txBody>
      </p:sp>
      <p:sp>
        <p:nvSpPr>
          <p:cNvPr id="7" name="Rectangle 3">
            <a:extLst>
              <a:ext uri="{FF2B5EF4-FFF2-40B4-BE49-F238E27FC236}">
                <a16:creationId xmlns:a16="http://schemas.microsoft.com/office/drawing/2014/main" id="{AA312CD3-181E-224F-8AD6-4FD915A57C84}"/>
              </a:ext>
            </a:extLst>
          </p:cNvPr>
          <p:cNvSpPr/>
          <p:nvPr/>
        </p:nvSpPr>
        <p:spPr>
          <a:xfrm rot="5400000">
            <a:off x="1648152" y="2310702"/>
            <a:ext cx="1837598" cy="1731484"/>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0000" tIns="180000" bIns="0" rtlCol="0" anchor="ctr">
            <a:scene3d>
              <a:camera prst="orthographicFront">
                <a:rot lat="0" lon="0" rev="5400000"/>
              </a:camera>
              <a:lightRig rig="threePt" dir="t"/>
            </a:scene3d>
          </a:bodyPr>
          <a:lstStyle/>
          <a:p>
            <a:pPr algn="ctr"/>
            <a:r>
              <a:rPr lang="fr-FR" sz="4800">
                <a:latin typeface="Trebuchet MS" panose="020B0703020202090204" pitchFamily="34" charset="0"/>
              </a:rPr>
              <a:t>6</a:t>
            </a:r>
          </a:p>
        </p:txBody>
      </p:sp>
    </p:spTree>
    <p:extLst>
      <p:ext uri="{BB962C8B-B14F-4D97-AF65-F5344CB8AC3E}">
        <p14:creationId xmlns:p14="http://schemas.microsoft.com/office/powerpoint/2010/main" val="50859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9EE8212-86A5-A245-95C3-1E1AD7035C6C}"/>
              </a:ext>
            </a:extLst>
          </p:cNvPr>
          <p:cNvSpPr/>
          <p:nvPr/>
        </p:nvSpPr>
        <p:spPr>
          <a:xfrm>
            <a:off x="4784674" y="2203614"/>
            <a:ext cx="4964226" cy="2580356"/>
          </a:xfrm>
          <a:prstGeom prst="rect">
            <a:avLst/>
          </a:prstGeom>
          <a:solidFill>
            <a:schemeClr val="accent3">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endParaRPr lang="en-GB" sz="1100">
              <a:solidFill>
                <a:schemeClr val="tx1">
                  <a:lumMod val="75000"/>
                  <a:lumOff val="25000"/>
                </a:schemeClr>
              </a:solidFill>
              <a:latin typeface="Trebuchet MS" panose="020B0703020202090204" pitchFamily="34" charset="0"/>
            </a:endParaRPr>
          </a:p>
        </p:txBody>
      </p:sp>
      <p:sp>
        <p:nvSpPr>
          <p:cNvPr id="26" name="Rectangle 25">
            <a:extLst>
              <a:ext uri="{FF2B5EF4-FFF2-40B4-BE49-F238E27FC236}">
                <a16:creationId xmlns:a16="http://schemas.microsoft.com/office/drawing/2014/main" id="{5983A4EE-0C87-9E45-8D6F-DE224A5FA659}"/>
              </a:ext>
            </a:extLst>
          </p:cNvPr>
          <p:cNvSpPr/>
          <p:nvPr/>
        </p:nvSpPr>
        <p:spPr>
          <a:xfrm>
            <a:off x="1763228" y="2188153"/>
            <a:ext cx="2457927" cy="258035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endParaRPr lang="en-GB" sz="1100">
              <a:solidFill>
                <a:schemeClr val="tx1">
                  <a:lumMod val="75000"/>
                  <a:lumOff val="25000"/>
                </a:schemeClr>
              </a:solidFill>
              <a:latin typeface="Trebuchet MS" panose="020B0703020202090204" pitchFamily="34" charset="0"/>
            </a:endParaRPr>
          </a:p>
        </p:txBody>
      </p:sp>
      <p:sp>
        <p:nvSpPr>
          <p:cNvPr id="2" name="ZoneTexte 1">
            <a:extLst>
              <a:ext uri="{FF2B5EF4-FFF2-40B4-BE49-F238E27FC236}">
                <a16:creationId xmlns:a16="http://schemas.microsoft.com/office/drawing/2014/main" id="{E1D2B890-E10A-F347-BB6C-922325262800}"/>
              </a:ext>
            </a:extLst>
          </p:cNvPr>
          <p:cNvSpPr txBox="1"/>
          <p:nvPr/>
        </p:nvSpPr>
        <p:spPr>
          <a:xfrm>
            <a:off x="1073889" y="254745"/>
            <a:ext cx="9101469" cy="954107"/>
          </a:xfrm>
          <a:prstGeom prst="rect">
            <a:avLst/>
          </a:prstGeom>
          <a:noFill/>
        </p:spPr>
        <p:txBody>
          <a:bodyPr wrap="square" rtlCol="0">
            <a:spAutoFit/>
          </a:bodyPr>
          <a:lstStyle/>
          <a:p>
            <a:r>
              <a:rPr lang="en-GB" sz="2800">
                <a:solidFill>
                  <a:schemeClr val="tx1">
                    <a:lumMod val="65000"/>
                    <a:lumOff val="35000"/>
                  </a:schemeClr>
                </a:solidFill>
                <a:latin typeface="Trebuchet MS" panose="020B0703020202090204" pitchFamily="34" charset="0"/>
                <a:cs typeface="Futura Medium" panose="020B0602020204020303" pitchFamily="34" charset="-79"/>
              </a:rPr>
              <a:t>MACHINE LEARNING OVERVIEW – THE SUPERVISED LEARNING FRAMEWORK</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ZoneTexte 7">
            <a:extLst>
              <a:ext uri="{FF2B5EF4-FFF2-40B4-BE49-F238E27FC236}">
                <a16:creationId xmlns:a16="http://schemas.microsoft.com/office/drawing/2014/main" id="{206320E5-C3D3-104E-883B-1643D445BB77}"/>
              </a:ext>
            </a:extLst>
          </p:cNvPr>
          <p:cNvSpPr txBox="1"/>
          <p:nvPr/>
        </p:nvSpPr>
        <p:spPr>
          <a:xfrm>
            <a:off x="1664522" y="5065733"/>
            <a:ext cx="1406155" cy="338554"/>
          </a:xfrm>
          <a:prstGeom prst="rect">
            <a:avLst/>
          </a:prstGeom>
          <a:noFill/>
        </p:spPr>
        <p:txBody>
          <a:bodyPr wrap="square" rtlCol="0">
            <a:spAutoFit/>
          </a:bodyPr>
          <a:lstStyle/>
          <a:p>
            <a:r>
              <a:rPr lang="en-GB" sz="1600">
                <a:solidFill>
                  <a:srgbClr val="CBAC4E"/>
                </a:solidFill>
                <a:latin typeface="Trebuchet MS" panose="020B0703020202090204" pitchFamily="34" charset="0"/>
              </a:rPr>
              <a:t>New input</a:t>
            </a:r>
          </a:p>
        </p:txBody>
      </p:sp>
      <p:sp>
        <p:nvSpPr>
          <p:cNvPr id="9" name="ZoneTexte 8">
            <a:extLst>
              <a:ext uri="{FF2B5EF4-FFF2-40B4-BE49-F238E27FC236}">
                <a16:creationId xmlns:a16="http://schemas.microsoft.com/office/drawing/2014/main" id="{9843E3EB-AC36-0B47-9C2A-EDE22823457F}"/>
              </a:ext>
            </a:extLst>
          </p:cNvPr>
          <p:cNvSpPr txBox="1"/>
          <p:nvPr/>
        </p:nvSpPr>
        <p:spPr>
          <a:xfrm>
            <a:off x="1664524" y="1852127"/>
            <a:ext cx="1406154" cy="338554"/>
          </a:xfrm>
          <a:prstGeom prst="rect">
            <a:avLst/>
          </a:prstGeom>
          <a:noFill/>
        </p:spPr>
        <p:txBody>
          <a:bodyPr wrap="none" rtlCol="0">
            <a:spAutoFit/>
          </a:bodyPr>
          <a:lstStyle/>
          <a:p>
            <a:r>
              <a:rPr lang="en-GB" sz="1600">
                <a:solidFill>
                  <a:srgbClr val="CBAC4E"/>
                </a:solidFill>
                <a:latin typeface="Trebuchet MS" panose="020B0703020202090204" pitchFamily="34" charset="0"/>
              </a:rPr>
              <a:t>Training data</a:t>
            </a:r>
          </a:p>
        </p:txBody>
      </p:sp>
      <p:sp>
        <p:nvSpPr>
          <p:cNvPr id="10" name="ZoneTexte 9">
            <a:extLst>
              <a:ext uri="{FF2B5EF4-FFF2-40B4-BE49-F238E27FC236}">
                <a16:creationId xmlns:a16="http://schemas.microsoft.com/office/drawing/2014/main" id="{DDFAF8A1-A4C0-E340-A058-235E045163EC}"/>
              </a:ext>
            </a:extLst>
          </p:cNvPr>
          <p:cNvSpPr txBox="1"/>
          <p:nvPr/>
        </p:nvSpPr>
        <p:spPr>
          <a:xfrm>
            <a:off x="1796096" y="2286147"/>
            <a:ext cx="1457450" cy="307777"/>
          </a:xfrm>
          <a:prstGeom prst="rect">
            <a:avLst/>
          </a:prstGeom>
          <a:noFill/>
        </p:spPr>
        <p:txBody>
          <a:bodyPr wrap="none" rtlCol="0">
            <a:spAutoFit/>
          </a:bodyPr>
          <a:lstStyle/>
          <a:p>
            <a:r>
              <a:rPr lang="en-GB" sz="1400" b="1">
                <a:solidFill>
                  <a:schemeClr val="tx1">
                    <a:lumMod val="85000"/>
                    <a:lumOff val="15000"/>
                  </a:schemeClr>
                </a:solidFill>
                <a:latin typeface="Trebuchet MS" panose="020B0703020202090204" pitchFamily="34" charset="0"/>
              </a:rPr>
              <a:t>Data points (X</a:t>
            </a:r>
            <a:r>
              <a:rPr lang="en-GB" sz="1400" b="1" baseline="-25000">
                <a:solidFill>
                  <a:schemeClr val="tx1">
                    <a:lumMod val="85000"/>
                    <a:lumOff val="15000"/>
                  </a:schemeClr>
                </a:solidFill>
                <a:latin typeface="Trebuchet MS" panose="020B0703020202090204" pitchFamily="34" charset="0"/>
              </a:rPr>
              <a:t>i</a:t>
            </a:r>
            <a:r>
              <a:rPr lang="en-GB" sz="1400" b="1">
                <a:solidFill>
                  <a:schemeClr val="tx1">
                    <a:lumMod val="85000"/>
                    <a:lumOff val="15000"/>
                  </a:schemeClr>
                </a:solidFill>
                <a:latin typeface="Trebuchet MS" panose="020B0703020202090204" pitchFamily="34" charset="0"/>
              </a:rPr>
              <a:t>)</a:t>
            </a:r>
          </a:p>
        </p:txBody>
      </p:sp>
      <p:sp>
        <p:nvSpPr>
          <p:cNvPr id="12" name="ZoneTexte 11">
            <a:extLst>
              <a:ext uri="{FF2B5EF4-FFF2-40B4-BE49-F238E27FC236}">
                <a16:creationId xmlns:a16="http://schemas.microsoft.com/office/drawing/2014/main" id="{C95382A2-DFBD-9C4F-A5B8-7EA20C89EBE9}"/>
              </a:ext>
            </a:extLst>
          </p:cNvPr>
          <p:cNvSpPr txBox="1"/>
          <p:nvPr/>
        </p:nvSpPr>
        <p:spPr>
          <a:xfrm>
            <a:off x="3187938" y="2286147"/>
            <a:ext cx="1042017" cy="307777"/>
          </a:xfrm>
          <a:prstGeom prst="rect">
            <a:avLst/>
          </a:prstGeom>
          <a:noFill/>
        </p:spPr>
        <p:txBody>
          <a:bodyPr wrap="none" rtlCol="0">
            <a:spAutoFit/>
          </a:bodyPr>
          <a:lstStyle/>
          <a:p>
            <a:r>
              <a:rPr lang="en-GB" sz="1400" b="1">
                <a:solidFill>
                  <a:schemeClr val="tx1">
                    <a:lumMod val="85000"/>
                    <a:lumOff val="15000"/>
                  </a:schemeClr>
                </a:solidFill>
                <a:latin typeface="Trebuchet MS" panose="020B0703020202090204" pitchFamily="34" charset="0"/>
              </a:rPr>
              <a:t>Labels (Y</a:t>
            </a:r>
            <a:r>
              <a:rPr lang="en-GB" sz="1400" b="1" baseline="-25000">
                <a:solidFill>
                  <a:schemeClr val="tx1">
                    <a:lumMod val="85000"/>
                    <a:lumOff val="15000"/>
                  </a:schemeClr>
                </a:solidFill>
                <a:latin typeface="Trebuchet MS" panose="020B0703020202090204" pitchFamily="34" charset="0"/>
              </a:rPr>
              <a:t>i</a:t>
            </a:r>
            <a:r>
              <a:rPr lang="en-GB" sz="1400" b="1">
                <a:solidFill>
                  <a:schemeClr val="tx1">
                    <a:lumMod val="85000"/>
                    <a:lumOff val="15000"/>
                  </a:schemeClr>
                </a:solidFill>
                <a:latin typeface="Trebuchet MS" panose="020B0703020202090204" pitchFamily="34" charset="0"/>
              </a:rPr>
              <a:t>)</a:t>
            </a:r>
          </a:p>
        </p:txBody>
      </p:sp>
      <p:sp>
        <p:nvSpPr>
          <p:cNvPr id="14" name="ZoneTexte 13">
            <a:extLst>
              <a:ext uri="{FF2B5EF4-FFF2-40B4-BE49-F238E27FC236}">
                <a16:creationId xmlns:a16="http://schemas.microsoft.com/office/drawing/2014/main" id="{8999BB7E-3C26-684F-874A-71BF8367E652}"/>
              </a:ext>
            </a:extLst>
          </p:cNvPr>
          <p:cNvSpPr txBox="1"/>
          <p:nvPr/>
        </p:nvSpPr>
        <p:spPr>
          <a:xfrm>
            <a:off x="4688785" y="1850714"/>
            <a:ext cx="1920719" cy="338554"/>
          </a:xfrm>
          <a:prstGeom prst="rect">
            <a:avLst/>
          </a:prstGeom>
          <a:noFill/>
        </p:spPr>
        <p:txBody>
          <a:bodyPr wrap="none" rtlCol="0">
            <a:spAutoFit/>
          </a:bodyPr>
          <a:lstStyle>
            <a:defPPr>
              <a:defRPr lang="fr-FR"/>
            </a:defPPr>
            <a:lvl1pPr>
              <a:defRPr sz="1600">
                <a:solidFill>
                  <a:srgbClr val="CBAC4E"/>
                </a:solidFill>
                <a:latin typeface="Trebuchet MS" panose="020B0703020202090204" pitchFamily="34" charset="0"/>
              </a:defRPr>
            </a:lvl1pPr>
          </a:lstStyle>
          <a:p>
            <a:r>
              <a:rPr lang="en-GB"/>
              <a:t>Learning algorithm</a:t>
            </a:r>
          </a:p>
        </p:txBody>
      </p:sp>
      <p:sp>
        <p:nvSpPr>
          <p:cNvPr id="16" name="ZoneTexte 15">
            <a:extLst>
              <a:ext uri="{FF2B5EF4-FFF2-40B4-BE49-F238E27FC236}">
                <a16:creationId xmlns:a16="http://schemas.microsoft.com/office/drawing/2014/main" id="{AA3E47AB-1D4E-1F41-9AEC-A28531713D7A}"/>
              </a:ext>
            </a:extLst>
          </p:cNvPr>
          <p:cNvSpPr txBox="1"/>
          <p:nvPr/>
        </p:nvSpPr>
        <p:spPr>
          <a:xfrm>
            <a:off x="4699418" y="5065733"/>
            <a:ext cx="1090363" cy="338554"/>
          </a:xfrm>
          <a:prstGeom prst="rect">
            <a:avLst/>
          </a:prstGeom>
          <a:noFill/>
        </p:spPr>
        <p:txBody>
          <a:bodyPr wrap="none" rtlCol="0">
            <a:spAutoFit/>
          </a:bodyPr>
          <a:lstStyle>
            <a:defPPr>
              <a:defRPr lang="fr-FR"/>
            </a:defPPr>
            <a:lvl1pPr>
              <a:defRPr sz="1600">
                <a:solidFill>
                  <a:srgbClr val="CBAC4E"/>
                </a:solidFill>
                <a:latin typeface="Trebuchet MS" panose="020B0703020202090204" pitchFamily="34" charset="0"/>
              </a:defRPr>
            </a:lvl1pPr>
          </a:lstStyle>
          <a:p>
            <a:r>
              <a:rPr lang="en-GB"/>
              <a:t>Classifier </a:t>
            </a:r>
          </a:p>
        </p:txBody>
      </p:sp>
      <p:sp>
        <p:nvSpPr>
          <p:cNvPr id="17" name="ZoneTexte 16">
            <a:extLst>
              <a:ext uri="{FF2B5EF4-FFF2-40B4-BE49-F238E27FC236}">
                <a16:creationId xmlns:a16="http://schemas.microsoft.com/office/drawing/2014/main" id="{5E82126B-E830-6947-8BBF-2D754C0316A4}"/>
              </a:ext>
            </a:extLst>
          </p:cNvPr>
          <p:cNvSpPr txBox="1"/>
          <p:nvPr/>
        </p:nvSpPr>
        <p:spPr>
          <a:xfrm>
            <a:off x="10223387" y="5052535"/>
            <a:ext cx="683200" cy="338554"/>
          </a:xfrm>
          <a:prstGeom prst="rect">
            <a:avLst/>
          </a:prstGeom>
          <a:noFill/>
        </p:spPr>
        <p:txBody>
          <a:bodyPr wrap="none" rtlCol="0">
            <a:spAutoFit/>
          </a:bodyPr>
          <a:lstStyle>
            <a:defPPr>
              <a:defRPr lang="fr-FR"/>
            </a:defPPr>
            <a:lvl1pPr>
              <a:defRPr sz="1600">
                <a:solidFill>
                  <a:srgbClr val="CBAC4E"/>
                </a:solidFill>
                <a:latin typeface="Trebuchet MS" panose="020B0703020202090204" pitchFamily="34" charset="0"/>
              </a:defRPr>
            </a:lvl1pPr>
          </a:lstStyle>
          <a:p>
            <a:r>
              <a:rPr lang="en-GB"/>
              <a:t>Label</a:t>
            </a:r>
          </a:p>
        </p:txBody>
      </p:sp>
      <p:pic>
        <p:nvPicPr>
          <p:cNvPr id="18" name="Image 17">
            <a:extLst>
              <a:ext uri="{FF2B5EF4-FFF2-40B4-BE49-F238E27FC236}">
                <a16:creationId xmlns:a16="http://schemas.microsoft.com/office/drawing/2014/main" id="{0D61C4B8-C9D2-F641-9E9B-D2E9B22BAF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29836" y="2582765"/>
            <a:ext cx="457201" cy="2031852"/>
          </a:xfrm>
          <a:prstGeom prst="rect">
            <a:avLst/>
          </a:prstGeom>
        </p:spPr>
      </p:pic>
      <p:sp>
        <p:nvSpPr>
          <p:cNvPr id="30" name="Rectangle 29">
            <a:extLst>
              <a:ext uri="{FF2B5EF4-FFF2-40B4-BE49-F238E27FC236}">
                <a16:creationId xmlns:a16="http://schemas.microsoft.com/office/drawing/2014/main" id="{0A0E415D-0DCB-9745-B992-74E11726FBF5}"/>
              </a:ext>
            </a:extLst>
          </p:cNvPr>
          <p:cNvSpPr/>
          <p:nvPr/>
        </p:nvSpPr>
        <p:spPr>
          <a:xfrm>
            <a:off x="4791573" y="5386125"/>
            <a:ext cx="4964226" cy="744058"/>
          </a:xfrm>
          <a:prstGeom prst="rect">
            <a:avLst/>
          </a:prstGeom>
          <a:solidFill>
            <a:schemeClr val="accent3">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endParaRPr lang="en-GB" sz="1100">
              <a:solidFill>
                <a:schemeClr val="tx1">
                  <a:lumMod val="85000"/>
                  <a:lumOff val="15000"/>
                </a:schemeClr>
              </a:solidFill>
              <a:latin typeface="Trebuchet MS" panose="020B0703020202090204" pitchFamily="34" charset="0"/>
            </a:endParaRPr>
          </a:p>
        </p:txBody>
      </p:sp>
      <p:sp>
        <p:nvSpPr>
          <p:cNvPr id="29" name="Rectangle 28">
            <a:extLst>
              <a:ext uri="{FF2B5EF4-FFF2-40B4-BE49-F238E27FC236}">
                <a16:creationId xmlns:a16="http://schemas.microsoft.com/office/drawing/2014/main" id="{A8DBE7C2-6F85-2345-A247-6E5E322D0927}"/>
              </a:ext>
            </a:extLst>
          </p:cNvPr>
          <p:cNvSpPr/>
          <p:nvPr/>
        </p:nvSpPr>
        <p:spPr>
          <a:xfrm>
            <a:off x="1763227" y="5388903"/>
            <a:ext cx="2457927" cy="74128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endParaRPr lang="en-GB" sz="1100">
              <a:solidFill>
                <a:schemeClr val="tx1">
                  <a:lumMod val="85000"/>
                  <a:lumOff val="15000"/>
                </a:schemeClr>
              </a:solidFill>
              <a:latin typeface="Trebuchet MS" panose="020B0703020202090204" pitchFamily="34" charset="0"/>
            </a:endParaRPr>
          </a:p>
        </p:txBody>
      </p:sp>
      <p:grpSp>
        <p:nvGrpSpPr>
          <p:cNvPr id="28" name="Groupe 27">
            <a:extLst>
              <a:ext uri="{FF2B5EF4-FFF2-40B4-BE49-F238E27FC236}">
                <a16:creationId xmlns:a16="http://schemas.microsoft.com/office/drawing/2014/main" id="{9580B301-D6A1-E94E-B131-774F710CAD78}"/>
              </a:ext>
            </a:extLst>
          </p:cNvPr>
          <p:cNvGrpSpPr/>
          <p:nvPr/>
        </p:nvGrpSpPr>
        <p:grpSpPr>
          <a:xfrm>
            <a:off x="3466796" y="2673016"/>
            <a:ext cx="306494" cy="1947840"/>
            <a:chOff x="2605528" y="2327651"/>
            <a:chExt cx="306494" cy="1947840"/>
          </a:xfrm>
        </p:grpSpPr>
        <p:sp>
          <p:nvSpPr>
            <p:cNvPr id="19" name="ZoneTexte 18">
              <a:extLst>
                <a:ext uri="{FF2B5EF4-FFF2-40B4-BE49-F238E27FC236}">
                  <a16:creationId xmlns:a16="http://schemas.microsoft.com/office/drawing/2014/main" id="{DA197945-A9A8-344E-A669-A252126EDBB3}"/>
                </a:ext>
              </a:extLst>
            </p:cNvPr>
            <p:cNvSpPr txBox="1"/>
            <p:nvPr/>
          </p:nvSpPr>
          <p:spPr>
            <a:xfrm>
              <a:off x="2605528" y="2327651"/>
              <a:ext cx="306494" cy="369332"/>
            </a:xfrm>
            <a:prstGeom prst="rect">
              <a:avLst/>
            </a:prstGeom>
            <a:noFill/>
          </p:spPr>
          <p:txBody>
            <a:bodyPr wrap="none" rtlCol="0">
              <a:spAutoFit/>
            </a:bodyPr>
            <a:lstStyle/>
            <a:p>
              <a:r>
                <a:rPr lang="en-GB">
                  <a:solidFill>
                    <a:schemeClr val="tx1">
                      <a:lumMod val="85000"/>
                      <a:lumOff val="15000"/>
                    </a:schemeClr>
                  </a:solidFill>
                  <a:latin typeface="Trebuchet MS" panose="020B0703020202090204" pitchFamily="34" charset="0"/>
                </a:rPr>
                <a:t>0</a:t>
              </a:r>
            </a:p>
          </p:txBody>
        </p:sp>
        <p:sp>
          <p:nvSpPr>
            <p:cNvPr id="20" name="ZoneTexte 19">
              <a:extLst>
                <a:ext uri="{FF2B5EF4-FFF2-40B4-BE49-F238E27FC236}">
                  <a16:creationId xmlns:a16="http://schemas.microsoft.com/office/drawing/2014/main" id="{65133223-6B7D-6441-8F6D-12FB227E0C4F}"/>
                </a:ext>
              </a:extLst>
            </p:cNvPr>
            <p:cNvSpPr txBox="1"/>
            <p:nvPr/>
          </p:nvSpPr>
          <p:spPr>
            <a:xfrm>
              <a:off x="2605528" y="2722278"/>
              <a:ext cx="301686" cy="369332"/>
            </a:xfrm>
            <a:prstGeom prst="rect">
              <a:avLst/>
            </a:prstGeom>
            <a:noFill/>
          </p:spPr>
          <p:txBody>
            <a:bodyPr wrap="square" rtlCol="0">
              <a:spAutoFit/>
            </a:bodyPr>
            <a:lstStyle/>
            <a:p>
              <a:r>
                <a:rPr lang="en-GB">
                  <a:solidFill>
                    <a:schemeClr val="tx1">
                      <a:lumMod val="85000"/>
                      <a:lumOff val="15000"/>
                    </a:schemeClr>
                  </a:solidFill>
                  <a:latin typeface="Trebuchet MS" panose="020B0703020202090204" pitchFamily="34" charset="0"/>
                </a:rPr>
                <a:t>1</a:t>
              </a:r>
            </a:p>
          </p:txBody>
        </p:sp>
        <p:sp>
          <p:nvSpPr>
            <p:cNvPr id="21" name="ZoneTexte 20">
              <a:extLst>
                <a:ext uri="{FF2B5EF4-FFF2-40B4-BE49-F238E27FC236}">
                  <a16:creationId xmlns:a16="http://schemas.microsoft.com/office/drawing/2014/main" id="{D08BEF79-4643-5C44-BF39-1071758E38C5}"/>
                </a:ext>
              </a:extLst>
            </p:cNvPr>
            <p:cNvSpPr txBox="1"/>
            <p:nvPr/>
          </p:nvSpPr>
          <p:spPr>
            <a:xfrm>
              <a:off x="2605528" y="3116905"/>
              <a:ext cx="306494" cy="369332"/>
            </a:xfrm>
            <a:prstGeom prst="rect">
              <a:avLst/>
            </a:prstGeom>
            <a:noFill/>
          </p:spPr>
          <p:txBody>
            <a:bodyPr wrap="none" rtlCol="0">
              <a:spAutoFit/>
            </a:bodyPr>
            <a:lstStyle/>
            <a:p>
              <a:r>
                <a:rPr lang="en-GB">
                  <a:solidFill>
                    <a:schemeClr val="tx1">
                      <a:lumMod val="85000"/>
                      <a:lumOff val="15000"/>
                    </a:schemeClr>
                  </a:solidFill>
                  <a:latin typeface="Trebuchet MS" panose="020B0703020202090204" pitchFamily="34" charset="0"/>
                </a:rPr>
                <a:t>2</a:t>
              </a:r>
            </a:p>
          </p:txBody>
        </p:sp>
        <p:sp>
          <p:nvSpPr>
            <p:cNvPr id="22" name="ZoneTexte 21">
              <a:extLst>
                <a:ext uri="{FF2B5EF4-FFF2-40B4-BE49-F238E27FC236}">
                  <a16:creationId xmlns:a16="http://schemas.microsoft.com/office/drawing/2014/main" id="{ED045423-2819-7D4D-B8E0-C947FEDD8EA3}"/>
                </a:ext>
              </a:extLst>
            </p:cNvPr>
            <p:cNvSpPr txBox="1"/>
            <p:nvPr/>
          </p:nvSpPr>
          <p:spPr>
            <a:xfrm>
              <a:off x="2605528" y="3511532"/>
              <a:ext cx="306494" cy="369332"/>
            </a:xfrm>
            <a:prstGeom prst="rect">
              <a:avLst/>
            </a:prstGeom>
            <a:noFill/>
          </p:spPr>
          <p:txBody>
            <a:bodyPr wrap="none" rtlCol="0">
              <a:spAutoFit/>
            </a:bodyPr>
            <a:lstStyle/>
            <a:p>
              <a:r>
                <a:rPr lang="en-GB">
                  <a:solidFill>
                    <a:schemeClr val="tx1">
                      <a:lumMod val="85000"/>
                      <a:lumOff val="15000"/>
                    </a:schemeClr>
                  </a:solidFill>
                  <a:latin typeface="Trebuchet MS" panose="020B0703020202090204" pitchFamily="34" charset="0"/>
                </a:rPr>
                <a:t>3</a:t>
              </a:r>
            </a:p>
          </p:txBody>
        </p:sp>
        <p:sp>
          <p:nvSpPr>
            <p:cNvPr id="23" name="ZoneTexte 22">
              <a:extLst>
                <a:ext uri="{FF2B5EF4-FFF2-40B4-BE49-F238E27FC236}">
                  <a16:creationId xmlns:a16="http://schemas.microsoft.com/office/drawing/2014/main" id="{A318EEC5-B096-C141-8C7B-42E18E6C1DD0}"/>
                </a:ext>
              </a:extLst>
            </p:cNvPr>
            <p:cNvSpPr txBox="1"/>
            <p:nvPr/>
          </p:nvSpPr>
          <p:spPr>
            <a:xfrm>
              <a:off x="2605528" y="3906159"/>
              <a:ext cx="306494" cy="369332"/>
            </a:xfrm>
            <a:prstGeom prst="rect">
              <a:avLst/>
            </a:prstGeom>
            <a:noFill/>
          </p:spPr>
          <p:txBody>
            <a:bodyPr wrap="none" rtlCol="0">
              <a:spAutoFit/>
            </a:bodyPr>
            <a:lstStyle/>
            <a:p>
              <a:r>
                <a:rPr lang="en-GB">
                  <a:solidFill>
                    <a:schemeClr val="tx1">
                      <a:lumMod val="85000"/>
                      <a:lumOff val="15000"/>
                    </a:schemeClr>
                  </a:solidFill>
                  <a:latin typeface="Trebuchet MS" panose="020B0703020202090204" pitchFamily="34" charset="0"/>
                </a:rPr>
                <a:t>4</a:t>
              </a:r>
            </a:p>
          </p:txBody>
        </p:sp>
      </p:grpSp>
      <p:pic>
        <p:nvPicPr>
          <p:cNvPr id="24" name="Image 23">
            <a:extLst>
              <a:ext uri="{FF2B5EF4-FFF2-40B4-BE49-F238E27FC236}">
                <a16:creationId xmlns:a16="http://schemas.microsoft.com/office/drawing/2014/main" id="{6C87F34F-2E66-7642-B71A-AD57485079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68111" y="5573488"/>
            <a:ext cx="446568" cy="439544"/>
          </a:xfrm>
          <a:prstGeom prst="rect">
            <a:avLst/>
          </a:prstGeom>
        </p:spPr>
      </p:pic>
      <mc:AlternateContent xmlns:mc="http://schemas.openxmlformats.org/markup-compatibility/2006" xmlns:a14="http://schemas.microsoft.com/office/drawing/2010/main">
        <mc:Choice Requires="a14">
          <p:sp>
            <p:nvSpPr>
              <p:cNvPr id="25" name="ZoneTexte 24">
                <a:extLst>
                  <a:ext uri="{FF2B5EF4-FFF2-40B4-BE49-F238E27FC236}">
                    <a16:creationId xmlns:a16="http://schemas.microsoft.com/office/drawing/2014/main" id="{2FFF2F60-748B-2346-8FBB-4E79B84F7B99}"/>
                  </a:ext>
                </a:extLst>
              </p:cNvPr>
              <p:cNvSpPr txBox="1"/>
              <p:nvPr/>
            </p:nvSpPr>
            <p:spPr>
              <a:xfrm>
                <a:off x="4828382" y="2303173"/>
                <a:ext cx="4964226" cy="2202078"/>
              </a:xfrm>
              <a:prstGeom prst="rect">
                <a:avLst/>
              </a:prstGeom>
              <a:noFill/>
            </p:spPr>
            <p:txBody>
              <a:bodyPr wrap="square" rtlCol="0">
                <a:spAutoFit/>
              </a:bodyPr>
              <a:lstStyle/>
              <a:p>
                <a:r>
                  <a:rPr lang="en-GB" sz="1400">
                    <a:solidFill>
                      <a:schemeClr val="tx1">
                        <a:lumMod val="85000"/>
                        <a:lumOff val="15000"/>
                      </a:schemeClr>
                    </a:solidFill>
                    <a:latin typeface="Trebuchet MS" panose="020B0703020202090204" pitchFamily="34" charset="0"/>
                  </a:rPr>
                  <a:t>Goal is to </a:t>
                </a:r>
                <a:r>
                  <a:rPr lang="en-GB" sz="1400" b="1">
                    <a:solidFill>
                      <a:schemeClr val="tx1">
                        <a:lumMod val="85000"/>
                        <a:lumOff val="15000"/>
                      </a:schemeClr>
                    </a:solidFill>
                    <a:latin typeface="Trebuchet MS" panose="020B0703020202090204" pitchFamily="34" charset="0"/>
                  </a:rPr>
                  <a:t>train a prediction function </a:t>
                </a:r>
                <a:r>
                  <a:rPr lang="en-GB" sz="1400">
                    <a:solidFill>
                      <a:schemeClr val="tx1">
                        <a:lumMod val="85000"/>
                        <a:lumOff val="15000"/>
                      </a:schemeClr>
                    </a:solidFill>
                    <a:latin typeface="Trebuchet MS" panose="020B0703020202090204" pitchFamily="34" charset="0"/>
                  </a:rPr>
                  <a:t>(a classifier) </a:t>
                </a:r>
                <a14:m>
                  <m:oMath xmlns:m="http://schemas.openxmlformats.org/officeDocument/2006/math">
                    <m:r>
                      <a:rPr lang="en-GB" sz="1600" i="1" smtClean="0">
                        <a:solidFill>
                          <a:schemeClr val="tx1">
                            <a:lumMod val="85000"/>
                            <a:lumOff val="15000"/>
                          </a:schemeClr>
                        </a:solidFill>
                        <a:latin typeface="Cambria Math" panose="02040503050406030204" pitchFamily="18" charset="0"/>
                        <a:ea typeface="Cambria Math" panose="02040503050406030204" pitchFamily="18" charset="0"/>
                      </a:rPr>
                      <m:t>𝑓</m:t>
                    </m:r>
                  </m:oMath>
                </a14:m>
                <a:r>
                  <a:rPr lang="en-GB" sz="1600">
                    <a:solidFill>
                      <a:schemeClr val="tx1">
                        <a:lumMod val="85000"/>
                        <a:lumOff val="15000"/>
                      </a:schemeClr>
                    </a:solidFill>
                    <a:latin typeface="Cambria Math" panose="02040503050406030204" pitchFamily="18" charset="0"/>
                    <a:ea typeface="Cambria Math" panose="02040503050406030204" pitchFamily="18" charset="0"/>
                  </a:rPr>
                  <a:t>.</a:t>
                </a:r>
              </a:p>
              <a:p>
                <a:endParaRPr lang="en-GB" sz="1600">
                  <a:solidFill>
                    <a:schemeClr val="tx1">
                      <a:lumMod val="85000"/>
                      <a:lumOff val="15000"/>
                    </a:schemeClr>
                  </a:solidFill>
                  <a:latin typeface="Trebuchet MS" panose="020B0703020202090204" pitchFamily="34" charset="0"/>
                </a:endParaRPr>
              </a:p>
              <a:p>
                <a:pPr marL="285750" indent="-285750">
                  <a:buFont typeface="Arial" panose="020B0604020202020204" pitchFamily="34" charset="0"/>
                  <a:buChar char="•"/>
                </a:pPr>
                <a:r>
                  <a:rPr lang="en-GB" sz="1400">
                    <a:solidFill>
                      <a:schemeClr val="tx1">
                        <a:lumMod val="85000"/>
                        <a:lumOff val="15000"/>
                      </a:schemeClr>
                    </a:solidFill>
                    <a:latin typeface="Trebuchet MS" panose="020B0703020202090204" pitchFamily="34" charset="0"/>
                  </a:rPr>
                  <a:t>Loss function (predictions vs. truth):</a:t>
                </a:r>
              </a:p>
              <a:p>
                <a:pPr marL="742950" lvl="1" indent="-285750">
                  <a:buFont typeface="Wingdings" pitchFamily="2" charset="2"/>
                  <a:buChar char="Ø"/>
                </a:pPr>
                <a:r>
                  <a:rPr lang="en-GB" sz="1400">
                    <a:solidFill>
                      <a:schemeClr val="tx1">
                        <a:lumMod val="85000"/>
                        <a:lumOff val="15000"/>
                      </a:schemeClr>
                    </a:solidFill>
                    <a:latin typeface="Trebuchet MS" panose="020B0703020202090204" pitchFamily="34" charset="0"/>
                  </a:rPr>
                  <a:t>Quadratic loss / MSE:   </a:t>
                </a:r>
                <a14:m>
                  <m:oMath xmlns:m="http://schemas.openxmlformats.org/officeDocument/2006/math">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𝐿</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𝑌</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 </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𝑓</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𝑋</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𝑌</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𝑓</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𝑋</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)|2</m:t>
                    </m:r>
                  </m:oMath>
                </a14:m>
                <a:endParaRPr lang="en-GB" sz="1500" baseline="30000">
                  <a:solidFill>
                    <a:schemeClr val="tx1">
                      <a:lumMod val="85000"/>
                      <a:lumOff val="15000"/>
                    </a:schemeClr>
                  </a:solidFill>
                  <a:latin typeface="Cambria Math" panose="02040503050406030204" pitchFamily="18" charset="0"/>
                  <a:ea typeface="Cambria Math" panose="02040503050406030204" pitchFamily="18" charset="0"/>
                </a:endParaRPr>
              </a:p>
              <a:p>
                <a:pPr marL="742950" lvl="1" indent="-285750">
                  <a:buFont typeface="Wingdings" pitchFamily="2" charset="2"/>
                  <a:buChar char="Ø"/>
                </a:pPr>
                <a:r>
                  <a:rPr lang="en-GB" sz="1400">
                    <a:solidFill>
                      <a:schemeClr val="tx1">
                        <a:lumMod val="85000"/>
                        <a:lumOff val="15000"/>
                      </a:schemeClr>
                    </a:solidFill>
                    <a:latin typeface="Trebuchet MS" panose="020B0703020202090204" pitchFamily="34" charset="0"/>
                  </a:rPr>
                  <a:t>0-1 loss:    </a:t>
                </a:r>
                <a14:m>
                  <m:oMath xmlns:m="http://schemas.openxmlformats.org/officeDocument/2006/math">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𝐿</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𝑌</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 </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𝑓</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𝑋</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sSub>
                      <m:sSubPr>
                        <m:ctrlP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500" b="0" i="1" smtClean="0">
                            <a:solidFill>
                              <a:schemeClr val="tx1">
                                <a:lumMod val="85000"/>
                                <a:lumOff val="15000"/>
                              </a:schemeClr>
                            </a:solidFill>
                            <a:latin typeface="Cambria Math" panose="02040503050406030204" pitchFamily="18" charset="0"/>
                            <a:ea typeface="Cambria Math" panose="02040503050406030204" pitchFamily="18" charset="0"/>
                          </a:rPr>
                          <m:t>1</m:t>
                        </m:r>
                      </m:e>
                      <m:sub>
                        <m:r>
                          <a:rPr lang="en-GB" sz="1500" i="1">
                            <a:solidFill>
                              <a:schemeClr val="tx1">
                                <a:lumMod val="85000"/>
                                <a:lumOff val="15000"/>
                              </a:schemeClr>
                            </a:solidFill>
                            <a:latin typeface="Cambria Math" panose="02040503050406030204" pitchFamily="18" charset="0"/>
                            <a:ea typeface="Cambria Math" panose="02040503050406030204" pitchFamily="18" charset="0"/>
                          </a:rPr>
                          <m:t>𝑌</m:t>
                        </m:r>
                        <m:r>
                          <a:rPr lang="fr-FR" sz="1500" b="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a:solidFill>
                              <a:schemeClr val="tx1">
                                <a:lumMod val="85000"/>
                                <a:lumOff val="15000"/>
                              </a:schemeClr>
                            </a:solidFill>
                            <a:latin typeface="Cambria Math" panose="02040503050406030204" pitchFamily="18" charset="0"/>
                            <a:ea typeface="Cambria Math" panose="02040503050406030204" pitchFamily="18" charset="0"/>
                          </a:rPr>
                          <m:t>𝑓</m:t>
                        </m:r>
                        <m:r>
                          <a:rPr lang="en-GB" sz="1500" i="1">
                            <a:solidFill>
                              <a:schemeClr val="tx1">
                                <a:lumMod val="85000"/>
                                <a:lumOff val="15000"/>
                              </a:schemeClr>
                            </a:solidFill>
                            <a:latin typeface="Cambria Math" panose="02040503050406030204" pitchFamily="18" charset="0"/>
                            <a:ea typeface="Cambria Math" panose="02040503050406030204" pitchFamily="18" charset="0"/>
                          </a:rPr>
                          <m:t>(</m:t>
                        </m:r>
                        <m:r>
                          <a:rPr lang="en-GB" sz="1500" i="1">
                            <a:solidFill>
                              <a:schemeClr val="tx1">
                                <a:lumMod val="85000"/>
                                <a:lumOff val="15000"/>
                              </a:schemeClr>
                            </a:solidFill>
                            <a:latin typeface="Cambria Math" panose="02040503050406030204" pitchFamily="18" charset="0"/>
                            <a:ea typeface="Cambria Math" panose="02040503050406030204" pitchFamily="18" charset="0"/>
                          </a:rPr>
                          <m:t>𝑋</m:t>
                        </m:r>
                        <m:r>
                          <a:rPr lang="en-GB" sz="1500" i="1">
                            <a:solidFill>
                              <a:schemeClr val="tx1">
                                <a:lumMod val="85000"/>
                                <a:lumOff val="15000"/>
                              </a:schemeClr>
                            </a:solidFill>
                            <a:latin typeface="Cambria Math" panose="02040503050406030204" pitchFamily="18" charset="0"/>
                            <a:ea typeface="Cambria Math" panose="02040503050406030204" pitchFamily="18" charset="0"/>
                          </a:rPr>
                          <m:t>)</m:t>
                        </m:r>
                      </m:sub>
                    </m:sSub>
                  </m:oMath>
                </a14:m>
                <a:endParaRPr lang="en-GB" sz="1500">
                  <a:solidFill>
                    <a:schemeClr val="tx1">
                      <a:lumMod val="85000"/>
                      <a:lumOff val="15000"/>
                    </a:schemeClr>
                  </a:solidFill>
                  <a:latin typeface="Cambria Math" panose="02040503050406030204" pitchFamily="18" charset="0"/>
                  <a:ea typeface="Cambria Math" panose="02040503050406030204" pitchFamily="18" charset="0"/>
                </a:endParaRPr>
              </a:p>
              <a:p>
                <a:endParaRPr lang="en-GB" sz="1600">
                  <a:solidFill>
                    <a:schemeClr val="tx1">
                      <a:lumMod val="85000"/>
                      <a:lumOff val="15000"/>
                    </a:schemeClr>
                  </a:solidFill>
                  <a:latin typeface="Trebuchet MS" panose="020B0703020202090204" pitchFamily="34" charset="0"/>
                </a:endParaRPr>
              </a:p>
              <a:p>
                <a:pPr marL="285750" indent="-285750">
                  <a:buFont typeface="Arial" panose="020B0604020202020204" pitchFamily="34" charset="0"/>
                  <a:buChar char="•"/>
                </a:pPr>
                <a:r>
                  <a:rPr lang="en-GB" sz="1400">
                    <a:solidFill>
                      <a:schemeClr val="tx1">
                        <a:lumMod val="85000"/>
                        <a:lumOff val="15000"/>
                      </a:schemeClr>
                    </a:solidFill>
                    <a:latin typeface="Trebuchet MS" panose="020B0703020202090204" pitchFamily="34" charset="0"/>
                  </a:rPr>
                  <a:t>Minimization of loss:   </a:t>
                </a:r>
                <a14:m>
                  <m:oMath xmlns:m="http://schemas.openxmlformats.org/officeDocument/2006/math">
                    <m:sSup>
                      <m:sSupPr>
                        <m:ctrlP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ctrlPr>
                      </m:sSupPr>
                      <m:e>
                        <m:r>
                          <a:rPr lang="fr-FR" sz="1500" b="0" i="1" smtClean="0">
                            <a:solidFill>
                              <a:schemeClr val="tx1">
                                <a:lumMod val="85000"/>
                                <a:lumOff val="15000"/>
                              </a:schemeClr>
                            </a:solidFill>
                            <a:latin typeface="Cambria Math" panose="02040503050406030204" pitchFamily="18" charset="0"/>
                            <a:ea typeface="Cambria Math" panose="02040503050406030204" pitchFamily="18" charset="0"/>
                          </a:rPr>
                          <m:t>𝑓</m:t>
                        </m:r>
                      </m:e>
                      <m:sup>
                        <m:r>
                          <a:rPr lang="fr-FR" sz="1500" b="0" i="1" smtClean="0">
                            <a:solidFill>
                              <a:schemeClr val="tx1">
                                <a:lumMod val="85000"/>
                                <a:lumOff val="15000"/>
                              </a:schemeClr>
                            </a:solidFill>
                            <a:latin typeface="Cambria Math" panose="02040503050406030204" pitchFamily="18" charset="0"/>
                            <a:ea typeface="Cambria Math" panose="02040503050406030204" pitchFamily="18" charset="0"/>
                          </a:rPr>
                          <m:t>∗</m:t>
                        </m:r>
                      </m:sup>
                    </m:sSup>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𝑋</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err="1" smtClean="0">
                        <a:solidFill>
                          <a:schemeClr val="tx1">
                            <a:lumMod val="85000"/>
                            <a:lumOff val="15000"/>
                          </a:schemeClr>
                        </a:solidFill>
                        <a:latin typeface="Cambria Math" panose="02040503050406030204" pitchFamily="18" charset="0"/>
                        <a:ea typeface="Cambria Math" panose="02040503050406030204" pitchFamily="18" charset="0"/>
                      </a:rPr>
                      <m:t>𝑎𝑟𝑔𝑚𝑖𝑛</m:t>
                    </m:r>
                    <m:r>
                      <a:rPr lang="en-GB" sz="1500" i="1" baseline="-25000" err="1" smtClean="0">
                        <a:solidFill>
                          <a:schemeClr val="tx1">
                            <a:lumMod val="85000"/>
                            <a:lumOff val="15000"/>
                          </a:schemeClr>
                        </a:solidFill>
                        <a:latin typeface="Cambria Math" panose="02040503050406030204" pitchFamily="18" charset="0"/>
                        <a:ea typeface="Cambria Math" panose="02040503050406030204" pitchFamily="18" charset="0"/>
                      </a:rPr>
                      <m:t>𝑓</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 </m:t>
                    </m:r>
                    <m:r>
                      <a:rPr lang="en-GB" sz="1500" i="1">
                        <a:solidFill>
                          <a:schemeClr val="tx1">
                            <a:lumMod val="85000"/>
                            <a:lumOff val="15000"/>
                          </a:schemeClr>
                        </a:solidFill>
                        <a:latin typeface="Cambria Math" panose="02040503050406030204" pitchFamily="18" charset="0"/>
                        <a:ea typeface="Cambria Math" panose="02040503050406030204" pitchFamily="18" charset="0"/>
                      </a:rPr>
                      <m:t>𝔼</m:t>
                    </m:r>
                    <m:r>
                      <a:rPr lang="en-GB" sz="1500" i="1">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𝐿</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𝑌</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 </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𝑓</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𝑋</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GB" sz="1500">
                    <a:solidFill>
                      <a:schemeClr val="tx1">
                        <a:lumMod val="85000"/>
                        <a:lumOff val="15000"/>
                      </a:schemeClr>
                    </a:solidFill>
                    <a:latin typeface="Cambria Math" panose="02040503050406030204" pitchFamily="18" charset="0"/>
                    <a:ea typeface="Cambria Math" panose="02040503050406030204" pitchFamily="18" charset="0"/>
                  </a:rPr>
                  <a:t>  </a:t>
                </a:r>
              </a:p>
              <a:p>
                <a:pPr marL="742950" lvl="1" indent="-285750">
                  <a:buFont typeface="Wingdings" pitchFamily="2" charset="2"/>
                  <a:buChar char="Ø"/>
                </a:pPr>
                <a:r>
                  <a:rPr lang="en-GB" sz="1400">
                    <a:solidFill>
                      <a:schemeClr val="tx1">
                        <a:lumMod val="85000"/>
                        <a:lumOff val="15000"/>
                      </a:schemeClr>
                    </a:solidFill>
                    <a:latin typeface="Trebuchet MS" panose="020B0703020202090204" pitchFamily="34" charset="0"/>
                  </a:rPr>
                  <a:t>Exact computation</a:t>
                </a:r>
              </a:p>
              <a:p>
                <a:pPr marL="742950" lvl="1" indent="-285750">
                  <a:buFont typeface="Wingdings" pitchFamily="2" charset="2"/>
                  <a:buChar char="Ø"/>
                </a:pPr>
                <a:r>
                  <a:rPr lang="en-GB" sz="1400">
                    <a:solidFill>
                      <a:schemeClr val="tx1">
                        <a:lumMod val="85000"/>
                        <a:lumOff val="15000"/>
                      </a:schemeClr>
                    </a:solidFill>
                    <a:latin typeface="Trebuchet MS" panose="020B0703020202090204" pitchFamily="34" charset="0"/>
                  </a:rPr>
                  <a:t>Gradient Descent:   </a:t>
                </a:r>
                <a14:m>
                  <m:oMath xmlns:m="http://schemas.openxmlformats.org/officeDocument/2006/math">
                    <m:sSub>
                      <m:sSubPr>
                        <m:ctrlP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500" b="0" i="1" smtClean="0">
                            <a:solidFill>
                              <a:schemeClr val="tx1">
                                <a:lumMod val="85000"/>
                                <a:lumOff val="15000"/>
                              </a:schemeClr>
                            </a:solidFill>
                            <a:latin typeface="Cambria Math" panose="02040503050406030204" pitchFamily="18" charset="0"/>
                            <a:ea typeface="Cambria Math" panose="02040503050406030204" pitchFamily="18" charset="0"/>
                          </a:rPr>
                          <m:t>𝑤</m:t>
                        </m:r>
                      </m:e>
                      <m:sub>
                        <m:r>
                          <a:rPr lang="fr-FR" sz="1500" b="0" i="1" smtClean="0">
                            <a:solidFill>
                              <a:schemeClr val="tx1">
                                <a:lumMod val="85000"/>
                                <a:lumOff val="15000"/>
                              </a:schemeClr>
                            </a:solidFill>
                            <a:latin typeface="Cambria Math" panose="02040503050406030204" pitchFamily="18" charset="0"/>
                            <a:ea typeface="Cambria Math" panose="02040503050406030204" pitchFamily="18" charset="0"/>
                          </a:rPr>
                          <m:t>𝑘</m:t>
                        </m:r>
                        <m:r>
                          <a:rPr lang="fr-FR" sz="1500" b="0" i="1" smtClean="0">
                            <a:solidFill>
                              <a:schemeClr val="tx1">
                                <a:lumMod val="85000"/>
                                <a:lumOff val="15000"/>
                              </a:schemeClr>
                            </a:solidFill>
                            <a:latin typeface="Cambria Math" panose="02040503050406030204" pitchFamily="18" charset="0"/>
                            <a:ea typeface="Cambria Math" panose="02040503050406030204" pitchFamily="18" charset="0"/>
                          </a:rPr>
                          <m:t>+1</m:t>
                        </m:r>
                      </m:sub>
                    </m:sSub>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m:t>
                    </m:r>
                    <m:sSub>
                      <m:sSubPr>
                        <m:ctrlP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500" i="1">
                            <a:solidFill>
                              <a:schemeClr val="tx1">
                                <a:lumMod val="85000"/>
                                <a:lumOff val="15000"/>
                              </a:schemeClr>
                            </a:solidFill>
                            <a:latin typeface="Cambria Math" panose="02040503050406030204" pitchFamily="18" charset="0"/>
                            <a:ea typeface="Cambria Math" panose="02040503050406030204" pitchFamily="18" charset="0"/>
                          </a:rPr>
                          <m:t>𝑤</m:t>
                        </m:r>
                      </m:e>
                      <m:sub>
                        <m:r>
                          <a:rPr lang="fr-FR" sz="1500" i="1">
                            <a:solidFill>
                              <a:schemeClr val="tx1">
                                <a:lumMod val="85000"/>
                                <a:lumOff val="15000"/>
                              </a:schemeClr>
                            </a:solidFill>
                            <a:latin typeface="Cambria Math" panose="02040503050406030204" pitchFamily="18" charset="0"/>
                            <a:ea typeface="Cambria Math" panose="02040503050406030204" pitchFamily="18" charset="0"/>
                          </a:rPr>
                          <m:t>𝑘</m:t>
                        </m:r>
                      </m:sub>
                    </m:sSub>
                    <m:r>
                      <a:rPr lang="fr-FR" sz="1500" b="0" i="1" smtClean="0">
                        <a:solidFill>
                          <a:schemeClr val="tx1">
                            <a:lumMod val="85000"/>
                            <a:lumOff val="15000"/>
                          </a:schemeClr>
                        </a:solidFill>
                        <a:latin typeface="Cambria Math" panose="02040503050406030204" pitchFamily="18" charset="0"/>
                        <a:ea typeface="Cambria Math" panose="02040503050406030204" pitchFamily="18" charset="0"/>
                      </a:rPr>
                      <m:t> </m:t>
                    </m:r>
                    <m: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t>– </m:t>
                    </m:r>
                    <m:r>
                      <a:rPr lang="el-GR" sz="1500" i="1" smtClean="0">
                        <a:solidFill>
                          <a:schemeClr val="tx1">
                            <a:lumMod val="85000"/>
                            <a:lumOff val="15000"/>
                          </a:schemeClr>
                        </a:solidFill>
                        <a:latin typeface="Cambria Math" panose="02040503050406030204" pitchFamily="18" charset="0"/>
                        <a:ea typeface="Cambria Math" panose="02040503050406030204" pitchFamily="18" charset="0"/>
                      </a:rPr>
                      <m:t>𝜂</m:t>
                    </m:r>
                    <m:r>
                      <a:rPr lang="fr-FR" sz="1500" b="0" i="1" smtClean="0">
                        <a:solidFill>
                          <a:schemeClr val="tx1">
                            <a:lumMod val="85000"/>
                            <a:lumOff val="15000"/>
                          </a:schemeClr>
                        </a:solidFill>
                        <a:latin typeface="Cambria Math" panose="02040503050406030204" pitchFamily="18" charset="0"/>
                        <a:ea typeface="Cambria Math" panose="02040503050406030204" pitchFamily="18" charset="0"/>
                      </a:rPr>
                      <m:t> </m:t>
                    </m:r>
                    <m:r>
                      <m:rPr>
                        <m:sty m:val="p"/>
                      </m:rPr>
                      <a:rPr lang="fr-FR" sz="1500" i="0" smtClean="0">
                        <a:solidFill>
                          <a:schemeClr val="tx1">
                            <a:lumMod val="85000"/>
                            <a:lumOff val="15000"/>
                          </a:schemeClr>
                        </a:solidFill>
                        <a:latin typeface="Cambria Math" panose="02040503050406030204" pitchFamily="18" charset="0"/>
                        <a:ea typeface="Cambria Math" panose="02040503050406030204" pitchFamily="18" charset="0"/>
                      </a:rPr>
                      <m:t>∇</m:t>
                    </m:r>
                    <m:r>
                      <a:rPr lang="fr-FR" sz="1500" i="1" smtClean="0">
                        <a:solidFill>
                          <a:schemeClr val="tx1">
                            <a:lumMod val="85000"/>
                            <a:lumOff val="15000"/>
                          </a:schemeClr>
                        </a:solidFill>
                        <a:latin typeface="Cambria Math" panose="02040503050406030204" pitchFamily="18" charset="0"/>
                        <a:ea typeface="Cambria Math" panose="02040503050406030204" pitchFamily="18" charset="0"/>
                      </a:rPr>
                      <m:t>𝑓</m:t>
                    </m:r>
                    <m:r>
                      <a:rPr lang="fr-FR" sz="1500" i="1" smtClean="0">
                        <a:solidFill>
                          <a:schemeClr val="tx1">
                            <a:lumMod val="85000"/>
                            <a:lumOff val="15000"/>
                          </a:schemeClr>
                        </a:solidFill>
                        <a:latin typeface="Cambria Math" panose="02040503050406030204" pitchFamily="18" charset="0"/>
                        <a:ea typeface="Cambria Math" panose="02040503050406030204" pitchFamily="18" charset="0"/>
                      </a:rPr>
                      <m:t>(</m:t>
                    </m:r>
                    <m:sSub>
                      <m:sSubPr>
                        <m:ctrlPr>
                          <a:rPr lang="en-GB" sz="1500" i="1">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500" i="1">
                            <a:solidFill>
                              <a:schemeClr val="tx1">
                                <a:lumMod val="85000"/>
                                <a:lumOff val="15000"/>
                              </a:schemeClr>
                            </a:solidFill>
                            <a:latin typeface="Cambria Math" panose="02040503050406030204" pitchFamily="18" charset="0"/>
                            <a:ea typeface="Cambria Math" panose="02040503050406030204" pitchFamily="18" charset="0"/>
                          </a:rPr>
                          <m:t>𝑤</m:t>
                        </m:r>
                      </m:e>
                      <m:sub>
                        <m:r>
                          <a:rPr lang="fr-FR" sz="1500" i="1">
                            <a:solidFill>
                              <a:schemeClr val="tx1">
                                <a:lumMod val="85000"/>
                                <a:lumOff val="15000"/>
                              </a:schemeClr>
                            </a:solidFill>
                            <a:latin typeface="Cambria Math" panose="02040503050406030204" pitchFamily="18" charset="0"/>
                            <a:ea typeface="Cambria Math" panose="02040503050406030204" pitchFamily="18" charset="0"/>
                          </a:rPr>
                          <m:t>𝑘</m:t>
                        </m:r>
                      </m:sub>
                    </m:sSub>
                    <m:r>
                      <a:rPr lang="fr-FR" sz="15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endParaRPr lang="fr-FR" sz="1500">
                  <a:solidFill>
                    <a:schemeClr val="tx1">
                      <a:lumMod val="85000"/>
                      <a:lumOff val="15000"/>
                    </a:schemeClr>
                  </a:solidFill>
                  <a:latin typeface="Cambria Math" panose="02040503050406030204" pitchFamily="18" charset="0"/>
                  <a:ea typeface="Cambria Math" panose="02040503050406030204" pitchFamily="18" charset="0"/>
                </a:endParaRPr>
              </a:p>
            </p:txBody>
          </p:sp>
        </mc:Choice>
        <mc:Fallback xmlns="">
          <p:sp>
            <p:nvSpPr>
              <p:cNvPr id="25" name="ZoneTexte 24">
                <a:extLst>
                  <a:ext uri="{FF2B5EF4-FFF2-40B4-BE49-F238E27FC236}">
                    <a16:creationId xmlns:a16="http://schemas.microsoft.com/office/drawing/2014/main" id="{2FFF2F60-748B-2346-8FBB-4E79B84F7B99}"/>
                  </a:ext>
                </a:extLst>
              </p:cNvPr>
              <p:cNvSpPr txBox="1">
                <a:spLocks noRot="1" noChangeAspect="1" noMove="1" noResize="1" noEditPoints="1" noAdjustHandles="1" noChangeArrowheads="1" noChangeShapeType="1" noTextEdit="1"/>
              </p:cNvSpPr>
              <p:nvPr/>
            </p:nvSpPr>
            <p:spPr>
              <a:xfrm>
                <a:off x="4828382" y="2303173"/>
                <a:ext cx="4964226" cy="2202078"/>
              </a:xfrm>
              <a:prstGeom prst="rect">
                <a:avLst/>
              </a:prstGeom>
              <a:blipFill>
                <a:blip r:embed="rId4"/>
                <a:stretch>
                  <a:fillRect l="-255" b="-1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C524603-9C3A-6041-80C6-92D57CF9F5DC}"/>
                  </a:ext>
                </a:extLst>
              </p:cNvPr>
              <p:cNvSpPr/>
              <p:nvPr/>
            </p:nvSpPr>
            <p:spPr>
              <a:xfrm>
                <a:off x="6650022" y="5590003"/>
                <a:ext cx="1589859" cy="3231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sSup>
                        <m:sSupPr>
                          <m:ctrlP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ctrlPr>
                        </m:sSupPr>
                        <m:e>
                          <m:r>
                            <a:rPr lang="fr-FR" sz="1500" i="1">
                              <a:solidFill>
                                <a:schemeClr val="tx1">
                                  <a:lumMod val="85000"/>
                                  <a:lumOff val="15000"/>
                                </a:schemeClr>
                              </a:solidFill>
                              <a:latin typeface="Cambria Math" panose="02040503050406030204" pitchFamily="18" charset="0"/>
                              <a:ea typeface="Cambria Math" panose="02040503050406030204" pitchFamily="18" charset="0"/>
                            </a:rPr>
                            <m:t>𝑓</m:t>
                          </m:r>
                        </m:e>
                        <m:sup>
                          <m:r>
                            <a:rPr lang="fr-FR" sz="1500" i="1">
                              <a:solidFill>
                                <a:schemeClr val="tx1">
                                  <a:lumMod val="85000"/>
                                  <a:lumOff val="15000"/>
                                </a:schemeClr>
                              </a:solidFill>
                              <a:latin typeface="Cambria Math" panose="02040503050406030204" pitchFamily="18" charset="0"/>
                              <a:ea typeface="Cambria Math" panose="02040503050406030204" pitchFamily="18" charset="0"/>
                            </a:rPr>
                            <m:t>∗</m:t>
                          </m:r>
                        </m:sup>
                      </m:sSup>
                      <m:d>
                        <m:dPr>
                          <m:ctrlPr>
                            <a:rPr lang="en-GB" sz="1500" i="1" smtClean="0">
                              <a:solidFill>
                                <a:schemeClr val="tx1">
                                  <a:lumMod val="85000"/>
                                  <a:lumOff val="15000"/>
                                </a:schemeClr>
                              </a:solidFill>
                              <a:latin typeface="Cambria Math" panose="02040503050406030204" pitchFamily="18" charset="0"/>
                              <a:ea typeface="Cambria Math" panose="02040503050406030204" pitchFamily="18" charset="0"/>
                            </a:rPr>
                          </m:ctrlPr>
                        </m:dPr>
                        <m:e>
                          <m:r>
                            <a:rPr lang="en-GB" sz="1500" i="1" err="1" smtClean="0">
                              <a:solidFill>
                                <a:schemeClr val="tx1">
                                  <a:lumMod val="85000"/>
                                  <a:lumOff val="15000"/>
                                </a:schemeClr>
                              </a:solidFill>
                              <a:latin typeface="Cambria Math" panose="02040503050406030204" pitchFamily="18" charset="0"/>
                            </a:rPr>
                            <m:t>𝑋</m:t>
                          </m:r>
                          <m:r>
                            <a:rPr lang="en-GB" sz="1500" i="1" baseline="-25000" err="1" smtClean="0">
                              <a:solidFill>
                                <a:schemeClr val="tx1">
                                  <a:lumMod val="85000"/>
                                  <a:lumOff val="15000"/>
                                </a:schemeClr>
                              </a:solidFill>
                              <a:latin typeface="Cambria Math" panose="02040503050406030204" pitchFamily="18" charset="0"/>
                            </a:rPr>
                            <m:t>𝑛𝑒𝑤</m:t>
                          </m:r>
                        </m:e>
                      </m:d>
                      <m:r>
                        <a:rPr lang="fr-FR" sz="1500" b="0" i="1" smtClean="0">
                          <a:solidFill>
                            <a:schemeClr val="tx1">
                              <a:lumMod val="85000"/>
                              <a:lumOff val="15000"/>
                            </a:schemeClr>
                          </a:solidFill>
                          <a:latin typeface="Cambria Math" panose="02040503050406030204" pitchFamily="18" charset="0"/>
                        </a:rPr>
                        <m:t>=</m:t>
                      </m:r>
                      <m:r>
                        <a:rPr lang="fr-FR" sz="1500" b="0" i="1" baseline="-25000" smtClean="0">
                          <a:solidFill>
                            <a:schemeClr val="tx1">
                              <a:lumMod val="85000"/>
                              <a:lumOff val="15000"/>
                            </a:schemeClr>
                          </a:solidFill>
                          <a:latin typeface="Cambria Math" panose="02040503050406030204" pitchFamily="18" charset="0"/>
                        </a:rPr>
                        <m:t> </m:t>
                      </m:r>
                      <m:r>
                        <a:rPr lang="en-GB" sz="1500" i="1">
                          <a:solidFill>
                            <a:schemeClr val="tx1">
                              <a:lumMod val="85000"/>
                              <a:lumOff val="15000"/>
                            </a:schemeClr>
                          </a:solidFill>
                          <a:latin typeface="Cambria Math" panose="02040503050406030204" pitchFamily="18" charset="0"/>
                        </a:rPr>
                        <m:t>𝑌</m:t>
                      </m:r>
                      <m:r>
                        <a:rPr lang="en-GB" sz="1500" i="1" baseline="-25000" err="1">
                          <a:solidFill>
                            <a:schemeClr val="tx1">
                              <a:lumMod val="85000"/>
                              <a:lumOff val="15000"/>
                            </a:schemeClr>
                          </a:solidFill>
                          <a:latin typeface="Cambria Math" panose="02040503050406030204" pitchFamily="18" charset="0"/>
                        </a:rPr>
                        <m:t>𝑛𝑒𝑤</m:t>
                      </m:r>
                    </m:oMath>
                  </m:oMathPara>
                </a14:m>
                <a:endParaRPr lang="en-GB" sz="1500">
                  <a:solidFill>
                    <a:schemeClr val="tx1">
                      <a:lumMod val="85000"/>
                      <a:lumOff val="15000"/>
                    </a:schemeClr>
                  </a:solidFill>
                  <a:latin typeface="Trebuchet MS" panose="020B0703020202090204" pitchFamily="34" charset="0"/>
                </a:endParaRPr>
              </a:p>
            </p:txBody>
          </p:sp>
        </mc:Choice>
        <mc:Fallback xmlns="">
          <p:sp>
            <p:nvSpPr>
              <p:cNvPr id="31" name="Rectangle 30">
                <a:extLst>
                  <a:ext uri="{FF2B5EF4-FFF2-40B4-BE49-F238E27FC236}">
                    <a16:creationId xmlns:a16="http://schemas.microsoft.com/office/drawing/2014/main" id="{DC524603-9C3A-6041-80C6-92D57CF9F5DC}"/>
                  </a:ext>
                </a:extLst>
              </p:cNvPr>
              <p:cNvSpPr>
                <a:spLocks noRot="1" noChangeAspect="1" noMove="1" noResize="1" noEditPoints="1" noAdjustHandles="1" noChangeArrowheads="1" noChangeShapeType="1" noTextEdit="1"/>
              </p:cNvSpPr>
              <p:nvPr/>
            </p:nvSpPr>
            <p:spPr>
              <a:xfrm>
                <a:off x="6650022" y="5590003"/>
                <a:ext cx="1589859" cy="323165"/>
              </a:xfrm>
              <a:prstGeom prst="rect">
                <a:avLst/>
              </a:prstGeom>
              <a:blipFill>
                <a:blip r:embed="rId5"/>
                <a:stretch>
                  <a:fillRect b="-2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88BDD06-E6B5-2941-AA41-504B2ABF347E}"/>
                  </a:ext>
                </a:extLst>
              </p:cNvPr>
              <p:cNvSpPr/>
              <p:nvPr/>
            </p:nvSpPr>
            <p:spPr>
              <a:xfrm>
                <a:off x="2377113" y="5602713"/>
                <a:ext cx="828817"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500" i="1" smtClean="0">
                          <a:solidFill>
                            <a:schemeClr val="tx1">
                              <a:lumMod val="85000"/>
                              <a:lumOff val="15000"/>
                            </a:schemeClr>
                          </a:solidFill>
                          <a:latin typeface="Cambria Math" panose="02040503050406030204" pitchFamily="18" charset="0"/>
                        </a:rPr>
                        <m:t>𝑋</m:t>
                      </m:r>
                      <m:r>
                        <a:rPr lang="en-GB" sz="1500" i="1" baseline="-25000" err="1" smtClean="0">
                          <a:solidFill>
                            <a:schemeClr val="tx1">
                              <a:lumMod val="85000"/>
                              <a:lumOff val="15000"/>
                            </a:schemeClr>
                          </a:solidFill>
                          <a:latin typeface="Cambria Math" panose="02040503050406030204" pitchFamily="18" charset="0"/>
                        </a:rPr>
                        <m:t>𝑛𝑒𝑤</m:t>
                      </m:r>
                      <m:r>
                        <a:rPr lang="en-GB" sz="1500" i="1" smtClean="0">
                          <a:solidFill>
                            <a:schemeClr val="tx1">
                              <a:lumMod val="85000"/>
                              <a:lumOff val="15000"/>
                            </a:schemeClr>
                          </a:solidFill>
                          <a:latin typeface="Cambria Math" panose="02040503050406030204" pitchFamily="18" charset="0"/>
                        </a:rPr>
                        <m:t> =</m:t>
                      </m:r>
                    </m:oMath>
                  </m:oMathPara>
                </a14:m>
                <a:endParaRPr lang="en-GB" sz="1500">
                  <a:solidFill>
                    <a:schemeClr val="tx1">
                      <a:lumMod val="85000"/>
                      <a:lumOff val="15000"/>
                    </a:schemeClr>
                  </a:solidFill>
                </a:endParaRPr>
              </a:p>
            </p:txBody>
          </p:sp>
        </mc:Choice>
        <mc:Fallback xmlns="">
          <p:sp>
            <p:nvSpPr>
              <p:cNvPr id="32" name="Rectangle 31">
                <a:extLst>
                  <a:ext uri="{FF2B5EF4-FFF2-40B4-BE49-F238E27FC236}">
                    <a16:creationId xmlns:a16="http://schemas.microsoft.com/office/drawing/2014/main" id="{588BDD06-E6B5-2941-AA41-504B2ABF347E}"/>
                  </a:ext>
                </a:extLst>
              </p:cNvPr>
              <p:cNvSpPr>
                <a:spLocks noRot="1" noChangeAspect="1" noMove="1" noResize="1" noEditPoints="1" noAdjustHandles="1" noChangeArrowheads="1" noChangeShapeType="1" noTextEdit="1"/>
              </p:cNvSpPr>
              <p:nvPr/>
            </p:nvSpPr>
            <p:spPr>
              <a:xfrm>
                <a:off x="2377113" y="5602713"/>
                <a:ext cx="828817" cy="323165"/>
              </a:xfrm>
              <a:prstGeom prst="rect">
                <a:avLst/>
              </a:prstGeom>
              <a:blipFill>
                <a:blip r:embed="rId6"/>
                <a:stretch>
                  <a:fillRect b="-7407"/>
                </a:stretch>
              </a:blipFill>
            </p:spPr>
            <p:txBody>
              <a:bodyPr/>
              <a:lstStyle/>
              <a:p>
                <a:r>
                  <a:rPr lang="en-GB">
                    <a:noFill/>
                  </a:rPr>
                  <a:t> </a:t>
                </a:r>
              </a:p>
            </p:txBody>
          </p:sp>
        </mc:Fallback>
      </mc:AlternateContent>
      <p:sp>
        <p:nvSpPr>
          <p:cNvPr id="34" name="Rectangle 33">
            <a:extLst>
              <a:ext uri="{FF2B5EF4-FFF2-40B4-BE49-F238E27FC236}">
                <a16:creationId xmlns:a16="http://schemas.microsoft.com/office/drawing/2014/main" id="{AAAD91B5-C6DD-6E4C-AF75-F1FC8BCE71B6}"/>
              </a:ext>
            </a:extLst>
          </p:cNvPr>
          <p:cNvSpPr/>
          <p:nvPr/>
        </p:nvSpPr>
        <p:spPr>
          <a:xfrm>
            <a:off x="10321099" y="5375705"/>
            <a:ext cx="1435820" cy="741280"/>
          </a:xfrm>
          <a:prstGeom prst="rect">
            <a:avLst/>
          </a:prstGeom>
          <a:solidFill>
            <a:schemeClr val="accent3">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endParaRPr lang="en-GB" sz="1100">
              <a:solidFill>
                <a:schemeClr val="tx1">
                  <a:lumMod val="85000"/>
                  <a:lumOff val="15000"/>
                </a:schemeClr>
              </a:solidFill>
              <a:latin typeface="Trebuchet MS" panose="020B0703020202090204" pitchFamily="34" charset="0"/>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B211F879-606D-AB45-AD78-5D41C6A3E3BA}"/>
                  </a:ext>
                </a:extLst>
              </p:cNvPr>
              <p:cNvSpPr/>
              <p:nvPr/>
            </p:nvSpPr>
            <p:spPr>
              <a:xfrm>
                <a:off x="10539152" y="5576804"/>
                <a:ext cx="1036117"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500" i="1" smtClean="0">
                          <a:solidFill>
                            <a:schemeClr val="tx1">
                              <a:lumMod val="85000"/>
                              <a:lumOff val="15000"/>
                            </a:schemeClr>
                          </a:solidFill>
                          <a:latin typeface="Cambria Math" panose="02040503050406030204" pitchFamily="18" charset="0"/>
                        </a:rPr>
                        <m:t>𝑌</m:t>
                      </m:r>
                      <m:r>
                        <a:rPr lang="en-GB" sz="1500" i="1" baseline="-25000" err="1" smtClean="0">
                          <a:solidFill>
                            <a:schemeClr val="tx1">
                              <a:lumMod val="85000"/>
                              <a:lumOff val="15000"/>
                            </a:schemeClr>
                          </a:solidFill>
                          <a:latin typeface="Cambria Math" panose="02040503050406030204" pitchFamily="18" charset="0"/>
                        </a:rPr>
                        <m:t>𝑛𝑒𝑤</m:t>
                      </m:r>
                      <m:r>
                        <a:rPr lang="en-GB" sz="1500" i="1" smtClean="0">
                          <a:solidFill>
                            <a:schemeClr val="tx1">
                              <a:lumMod val="85000"/>
                              <a:lumOff val="15000"/>
                            </a:schemeClr>
                          </a:solidFill>
                          <a:latin typeface="Cambria Math" panose="02040503050406030204" pitchFamily="18" charset="0"/>
                        </a:rPr>
                        <m:t> = 2</m:t>
                      </m:r>
                    </m:oMath>
                  </m:oMathPara>
                </a14:m>
                <a:endParaRPr lang="en-GB" sz="1500">
                  <a:solidFill>
                    <a:schemeClr val="tx1">
                      <a:lumMod val="85000"/>
                      <a:lumOff val="15000"/>
                    </a:schemeClr>
                  </a:solidFill>
                  <a:latin typeface="Trebuchet MS" panose="020B0703020202090204" pitchFamily="34" charset="0"/>
                </a:endParaRPr>
              </a:p>
            </p:txBody>
          </p:sp>
        </mc:Choice>
        <mc:Fallback xmlns="">
          <p:sp>
            <p:nvSpPr>
              <p:cNvPr id="35" name="Rectangle 34">
                <a:extLst>
                  <a:ext uri="{FF2B5EF4-FFF2-40B4-BE49-F238E27FC236}">
                    <a16:creationId xmlns:a16="http://schemas.microsoft.com/office/drawing/2014/main" id="{B211F879-606D-AB45-AD78-5D41C6A3E3BA}"/>
                  </a:ext>
                </a:extLst>
              </p:cNvPr>
              <p:cNvSpPr>
                <a:spLocks noRot="1" noChangeAspect="1" noMove="1" noResize="1" noEditPoints="1" noAdjustHandles="1" noChangeArrowheads="1" noChangeShapeType="1" noTextEdit="1"/>
              </p:cNvSpPr>
              <p:nvPr/>
            </p:nvSpPr>
            <p:spPr>
              <a:xfrm>
                <a:off x="10539152" y="5576804"/>
                <a:ext cx="1036117" cy="323165"/>
              </a:xfrm>
              <a:prstGeom prst="rect">
                <a:avLst/>
              </a:prstGeom>
              <a:blipFill>
                <a:blip r:embed="rId7"/>
                <a:stretch>
                  <a:fillRect b="-11111"/>
                </a:stretch>
              </a:blipFill>
            </p:spPr>
            <p:txBody>
              <a:bodyPr/>
              <a:lstStyle/>
              <a:p>
                <a:r>
                  <a:rPr lang="en-GB">
                    <a:noFill/>
                  </a:rPr>
                  <a:t> </a:t>
                </a:r>
              </a:p>
            </p:txBody>
          </p:sp>
        </mc:Fallback>
      </mc:AlternateContent>
      <p:sp>
        <p:nvSpPr>
          <p:cNvPr id="36" name="Triangle 35">
            <a:extLst>
              <a:ext uri="{FF2B5EF4-FFF2-40B4-BE49-F238E27FC236}">
                <a16:creationId xmlns:a16="http://schemas.microsoft.com/office/drawing/2014/main" id="{CD7E1DF9-C462-D640-97AF-DD42C8AA3C3E}"/>
              </a:ext>
            </a:extLst>
          </p:cNvPr>
          <p:cNvSpPr/>
          <p:nvPr/>
        </p:nvSpPr>
        <p:spPr>
          <a:xfrm rot="5400000">
            <a:off x="4247729" y="3441163"/>
            <a:ext cx="543439" cy="129157"/>
          </a:xfrm>
          <a:prstGeom prst="triangl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7" name="Triangle 36">
            <a:extLst>
              <a:ext uri="{FF2B5EF4-FFF2-40B4-BE49-F238E27FC236}">
                <a16:creationId xmlns:a16="http://schemas.microsoft.com/office/drawing/2014/main" id="{C7A73171-4ECB-F54A-B37D-1A77D6C8A6EF}"/>
              </a:ext>
            </a:extLst>
          </p:cNvPr>
          <p:cNvSpPr/>
          <p:nvPr/>
        </p:nvSpPr>
        <p:spPr>
          <a:xfrm rot="5400000">
            <a:off x="4247729" y="5723938"/>
            <a:ext cx="543439" cy="129157"/>
          </a:xfrm>
          <a:prstGeom prst="triangl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8" name="Triangle 37">
            <a:extLst>
              <a:ext uri="{FF2B5EF4-FFF2-40B4-BE49-F238E27FC236}">
                <a16:creationId xmlns:a16="http://schemas.microsoft.com/office/drawing/2014/main" id="{7FF7C7F2-AF0D-6E42-B52D-A387465D0CE9}"/>
              </a:ext>
            </a:extLst>
          </p:cNvPr>
          <p:cNvSpPr/>
          <p:nvPr/>
        </p:nvSpPr>
        <p:spPr>
          <a:xfrm rot="10800000">
            <a:off x="7038775" y="5020469"/>
            <a:ext cx="543439" cy="129157"/>
          </a:xfrm>
          <a:prstGeom prst="triangl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riangle 38">
            <a:extLst>
              <a:ext uri="{FF2B5EF4-FFF2-40B4-BE49-F238E27FC236}">
                <a16:creationId xmlns:a16="http://schemas.microsoft.com/office/drawing/2014/main" id="{99274DAF-C20D-314E-AF2F-FADD39F02D5F}"/>
              </a:ext>
            </a:extLst>
          </p:cNvPr>
          <p:cNvSpPr/>
          <p:nvPr/>
        </p:nvSpPr>
        <p:spPr>
          <a:xfrm rot="5400000">
            <a:off x="9792039" y="5687379"/>
            <a:ext cx="543439" cy="129157"/>
          </a:xfrm>
          <a:prstGeom prst="triangle">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41" name="Accolade ouvrante 40">
            <a:extLst>
              <a:ext uri="{FF2B5EF4-FFF2-40B4-BE49-F238E27FC236}">
                <a16:creationId xmlns:a16="http://schemas.microsoft.com/office/drawing/2014/main" id="{CA05FCBC-DC2B-194B-95EB-0309640B3066}"/>
              </a:ext>
            </a:extLst>
          </p:cNvPr>
          <p:cNvSpPr/>
          <p:nvPr/>
        </p:nvSpPr>
        <p:spPr>
          <a:xfrm>
            <a:off x="1278028" y="2199901"/>
            <a:ext cx="216000" cy="2580356"/>
          </a:xfrm>
          <a:prstGeom prst="leftBrace">
            <a:avLst>
              <a:gd name="adj1" fmla="val 104293"/>
              <a:gd name="adj2" fmla="val 50000"/>
            </a:avLst>
          </a:prstGeom>
          <a:ln w="19050">
            <a:solidFill>
              <a:srgbClr val="CBAC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 name="Accolade ouvrante 42">
            <a:extLst>
              <a:ext uri="{FF2B5EF4-FFF2-40B4-BE49-F238E27FC236}">
                <a16:creationId xmlns:a16="http://schemas.microsoft.com/office/drawing/2014/main" id="{AFDD710D-BF23-4E4F-B29C-ACD12741DC33}"/>
              </a:ext>
            </a:extLst>
          </p:cNvPr>
          <p:cNvSpPr/>
          <p:nvPr/>
        </p:nvSpPr>
        <p:spPr>
          <a:xfrm>
            <a:off x="1284185" y="5404286"/>
            <a:ext cx="216000" cy="725897"/>
          </a:xfrm>
          <a:prstGeom prst="leftBrace">
            <a:avLst>
              <a:gd name="adj1" fmla="val 104293"/>
              <a:gd name="adj2" fmla="val 50000"/>
            </a:avLst>
          </a:prstGeom>
          <a:ln w="19050">
            <a:solidFill>
              <a:srgbClr val="CBAC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ZoneTexte 43">
            <a:extLst>
              <a:ext uri="{FF2B5EF4-FFF2-40B4-BE49-F238E27FC236}">
                <a16:creationId xmlns:a16="http://schemas.microsoft.com/office/drawing/2014/main" id="{6A5CAC5A-8F2C-DE4C-BA6D-7E84F919EC22}"/>
              </a:ext>
            </a:extLst>
          </p:cNvPr>
          <p:cNvSpPr txBox="1"/>
          <p:nvPr/>
        </p:nvSpPr>
        <p:spPr>
          <a:xfrm>
            <a:off x="87684" y="3164318"/>
            <a:ext cx="1101180" cy="553998"/>
          </a:xfrm>
          <a:prstGeom prst="rect">
            <a:avLst/>
          </a:prstGeom>
          <a:noFill/>
        </p:spPr>
        <p:txBody>
          <a:bodyPr wrap="square" rtlCol="0">
            <a:spAutoFit/>
          </a:bodyPr>
          <a:lstStyle/>
          <a:p>
            <a:pPr algn="ctr"/>
            <a:r>
              <a:rPr lang="en-GB" sz="1600">
                <a:solidFill>
                  <a:srgbClr val="CBAC4E"/>
                </a:solidFill>
                <a:latin typeface="Trebuchet MS" panose="020B0703020202090204" pitchFamily="34" charset="0"/>
              </a:rPr>
              <a:t>①</a:t>
            </a:r>
          </a:p>
          <a:p>
            <a:pPr algn="ctr"/>
            <a:r>
              <a:rPr lang="en-GB" sz="1400">
                <a:solidFill>
                  <a:srgbClr val="CBAC4E"/>
                </a:solidFill>
                <a:latin typeface="Trebuchet MS" panose="020B0703020202090204" pitchFamily="34" charset="0"/>
              </a:rPr>
              <a:t>TRAINING</a:t>
            </a:r>
          </a:p>
        </p:txBody>
      </p:sp>
      <p:sp>
        <p:nvSpPr>
          <p:cNvPr id="45" name="ZoneTexte 44">
            <a:extLst>
              <a:ext uri="{FF2B5EF4-FFF2-40B4-BE49-F238E27FC236}">
                <a16:creationId xmlns:a16="http://schemas.microsoft.com/office/drawing/2014/main" id="{FE8C9C1E-D3C1-564C-B4E8-6C5144A4C77E}"/>
              </a:ext>
            </a:extLst>
          </p:cNvPr>
          <p:cNvSpPr txBox="1"/>
          <p:nvPr/>
        </p:nvSpPr>
        <p:spPr>
          <a:xfrm>
            <a:off x="91784" y="5396758"/>
            <a:ext cx="1150690" cy="553998"/>
          </a:xfrm>
          <a:prstGeom prst="rect">
            <a:avLst/>
          </a:prstGeom>
          <a:noFill/>
        </p:spPr>
        <p:txBody>
          <a:bodyPr wrap="square" rtlCol="0">
            <a:spAutoFit/>
          </a:bodyPr>
          <a:lstStyle/>
          <a:p>
            <a:pPr algn="ctr"/>
            <a:r>
              <a:rPr lang="en-GB" sz="1600">
                <a:solidFill>
                  <a:srgbClr val="CBAC4E"/>
                </a:solidFill>
                <a:latin typeface="Trebuchet MS" panose="020B0703020202090204" pitchFamily="34" charset="0"/>
              </a:rPr>
              <a:t>②</a:t>
            </a:r>
          </a:p>
          <a:p>
            <a:pPr algn="ctr"/>
            <a:r>
              <a:rPr lang="en-GB" sz="1400">
                <a:solidFill>
                  <a:srgbClr val="CBAC4E"/>
                </a:solidFill>
                <a:latin typeface="Trebuchet MS" panose="020B0703020202090204" pitchFamily="34" charset="0"/>
              </a:rPr>
              <a:t>PREDICTION</a:t>
            </a:r>
          </a:p>
        </p:txBody>
      </p:sp>
      <p:sp>
        <p:nvSpPr>
          <p:cNvPr id="40" name="Rectangle 3">
            <a:extLst>
              <a:ext uri="{FF2B5EF4-FFF2-40B4-BE49-F238E27FC236}">
                <a16:creationId xmlns:a16="http://schemas.microsoft.com/office/drawing/2014/main" id="{76D76FAA-466F-194F-8035-63C78F8D2D21}"/>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ZoneTexte 4">
            <a:extLst>
              <a:ext uri="{FF2B5EF4-FFF2-40B4-BE49-F238E27FC236}">
                <a16:creationId xmlns:a16="http://schemas.microsoft.com/office/drawing/2014/main" id="{A504310E-A172-C940-A7C8-33C6EAF5208F}"/>
              </a:ext>
            </a:extLst>
          </p:cNvPr>
          <p:cNvSpPr txBox="1"/>
          <p:nvPr/>
        </p:nvSpPr>
        <p:spPr>
          <a:xfrm>
            <a:off x="557443" y="1342280"/>
            <a:ext cx="11238974" cy="323165"/>
          </a:xfrm>
          <a:prstGeom prst="rect">
            <a:avLst/>
          </a:prstGeom>
          <a:noFill/>
        </p:spPr>
        <p:txBody>
          <a:bodyPr wrap="none" rtlCol="0">
            <a:spAutoFit/>
          </a:bodyPr>
          <a:lstStyle/>
          <a:p>
            <a:r>
              <a:rPr lang="en-GB" sz="1500">
                <a:latin typeface="Trebuchet MS" panose="020B0703020202090204" pitchFamily="34" charset="0"/>
              </a:rPr>
              <a:t>Most of what we call today “machine learning”, “deep learning” or “AI” is based on the simple principle of </a:t>
            </a:r>
            <a:r>
              <a:rPr lang="en-GB" sz="1500" b="1">
                <a:latin typeface="Trebuchet MS" panose="020B0703020202090204" pitchFamily="34" charset="0"/>
              </a:rPr>
              <a:t>supervised learning</a:t>
            </a:r>
            <a:r>
              <a:rPr lang="en-GB" sz="1500">
                <a:latin typeface="Trebuchet MS" panose="020B0703020202090204" pitchFamily="34" charset="0"/>
              </a:rPr>
              <a:t>:</a:t>
            </a:r>
          </a:p>
        </p:txBody>
      </p:sp>
    </p:spTree>
    <p:extLst>
      <p:ext uri="{BB962C8B-B14F-4D97-AF65-F5344CB8AC3E}">
        <p14:creationId xmlns:p14="http://schemas.microsoft.com/office/powerpoint/2010/main" val="1048618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8" y="435500"/>
            <a:ext cx="9867013" cy="523220"/>
          </a:xfrm>
          <a:prstGeom prst="rect">
            <a:avLst/>
          </a:prstGeom>
          <a:noFill/>
        </p:spPr>
        <p:txBody>
          <a:bodyPr wrap="square" rtlCol="0">
            <a:spAutoFit/>
          </a:bodyPr>
          <a:lstStyle/>
          <a:p>
            <a:r>
              <a:rPr lang="en-GB" sz="2800">
                <a:solidFill>
                  <a:schemeClr val="tx1">
                    <a:lumMod val="65000"/>
                    <a:lumOff val="35000"/>
                  </a:schemeClr>
                </a:solidFill>
                <a:latin typeface="Trebuchet MS" panose="020B0703020202090204" pitchFamily="34" charset="0"/>
                <a:cs typeface="Futura Medium" panose="020B0602020204020303" pitchFamily="34" charset="-79"/>
              </a:rPr>
              <a:t>A COMPREHENSIVE VIEW OF MACHINE LEARNING</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5D9E5D6-5D5B-0140-B9B1-7791E4354DBB}"/>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e 7">
            <a:extLst>
              <a:ext uri="{FF2B5EF4-FFF2-40B4-BE49-F238E27FC236}">
                <a16:creationId xmlns:a16="http://schemas.microsoft.com/office/drawing/2014/main" id="{6795D77B-E37F-3F44-BA47-09B1750F11EA}"/>
              </a:ext>
            </a:extLst>
          </p:cNvPr>
          <p:cNvGrpSpPr/>
          <p:nvPr/>
        </p:nvGrpSpPr>
        <p:grpSpPr>
          <a:xfrm>
            <a:off x="382103" y="1681657"/>
            <a:ext cx="11326416" cy="4669017"/>
            <a:chOff x="213943" y="1194098"/>
            <a:chExt cx="11587566" cy="5282699"/>
          </a:xfrm>
        </p:grpSpPr>
        <p:sp>
          <p:nvSpPr>
            <p:cNvPr id="13" name="Rectangle 12">
              <a:extLst>
                <a:ext uri="{FF2B5EF4-FFF2-40B4-BE49-F238E27FC236}">
                  <a16:creationId xmlns:a16="http://schemas.microsoft.com/office/drawing/2014/main" id="{50704A6F-0591-8246-B3F8-F627D69D4B5E}"/>
                </a:ext>
              </a:extLst>
            </p:cNvPr>
            <p:cNvSpPr/>
            <p:nvPr/>
          </p:nvSpPr>
          <p:spPr>
            <a:xfrm>
              <a:off x="213943" y="3601958"/>
              <a:ext cx="1368000" cy="662151"/>
            </a:xfrm>
            <a:prstGeom prst="rect">
              <a:avLst/>
            </a:prstGeom>
            <a:noFill/>
            <a:ln w="285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lumMod val="75000"/>
                      <a:lumOff val="25000"/>
                    </a:schemeClr>
                  </a:solidFill>
                  <a:latin typeface="Trebuchet MS" panose="020B0703020202090204" pitchFamily="34" charset="0"/>
                </a:rPr>
                <a:t>Machine Learning</a:t>
              </a:r>
            </a:p>
          </p:txBody>
        </p:sp>
        <p:sp>
          <p:nvSpPr>
            <p:cNvPr id="15" name="Rectangle 14">
              <a:extLst>
                <a:ext uri="{FF2B5EF4-FFF2-40B4-BE49-F238E27FC236}">
                  <a16:creationId xmlns:a16="http://schemas.microsoft.com/office/drawing/2014/main" id="{C90E36E6-A047-1943-ACB2-63906F6A81DE}"/>
                </a:ext>
              </a:extLst>
            </p:cNvPr>
            <p:cNvSpPr/>
            <p:nvPr/>
          </p:nvSpPr>
          <p:spPr>
            <a:xfrm>
              <a:off x="1992375" y="2230554"/>
              <a:ext cx="1368000" cy="662151"/>
            </a:xfrm>
            <a:prstGeom prst="rect">
              <a:avLst/>
            </a:prstGeom>
            <a:noFill/>
            <a:ln w="285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lumMod val="75000"/>
                      <a:lumOff val="25000"/>
                    </a:schemeClr>
                  </a:solidFill>
                  <a:latin typeface="Trebuchet MS" panose="020B0703020202090204" pitchFamily="34" charset="0"/>
                </a:rPr>
                <a:t>Supervised Learning</a:t>
              </a:r>
            </a:p>
          </p:txBody>
        </p:sp>
        <p:sp>
          <p:nvSpPr>
            <p:cNvPr id="18" name="Rectangle 17">
              <a:extLst>
                <a:ext uri="{FF2B5EF4-FFF2-40B4-BE49-F238E27FC236}">
                  <a16:creationId xmlns:a16="http://schemas.microsoft.com/office/drawing/2014/main" id="{1222B3EE-BFE1-2B45-9B51-DEDCCDC3FE0D}"/>
                </a:ext>
              </a:extLst>
            </p:cNvPr>
            <p:cNvSpPr/>
            <p:nvPr/>
          </p:nvSpPr>
          <p:spPr>
            <a:xfrm>
              <a:off x="1992376" y="2977777"/>
              <a:ext cx="1368000" cy="557188"/>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r>
                <a:rPr lang="en-GB" sz="1100" spc="-10">
                  <a:solidFill>
                    <a:schemeClr val="tx1">
                      <a:lumMod val="75000"/>
                      <a:lumOff val="25000"/>
                    </a:schemeClr>
                  </a:solidFill>
                  <a:latin typeface="Trebuchet MS" panose="020B0703020202090204" pitchFamily="34" charset="0"/>
                </a:rPr>
                <a:t>Develop </a:t>
              </a:r>
              <a:r>
                <a:rPr lang="en-GB" sz="1100" b="1" spc="-10">
                  <a:solidFill>
                    <a:schemeClr val="tx1">
                      <a:lumMod val="75000"/>
                      <a:lumOff val="25000"/>
                    </a:schemeClr>
                  </a:solidFill>
                  <a:latin typeface="Trebuchet MS" panose="020B0703020202090204" pitchFamily="34" charset="0"/>
                </a:rPr>
                <a:t>predictive models </a:t>
              </a:r>
              <a:r>
                <a:rPr lang="en-GB" sz="1100" spc="-10">
                  <a:solidFill>
                    <a:schemeClr val="tx1">
                      <a:lumMod val="75000"/>
                      <a:lumOff val="25000"/>
                    </a:schemeClr>
                  </a:solidFill>
                  <a:latin typeface="Trebuchet MS" panose="020B0703020202090204" pitchFamily="34" charset="0"/>
                </a:rPr>
                <a:t>based on </a:t>
              </a:r>
              <a:r>
                <a:rPr lang="en-GB" sz="1100" b="1" spc="-10">
                  <a:solidFill>
                    <a:schemeClr val="tx1">
                      <a:lumMod val="75000"/>
                      <a:lumOff val="25000"/>
                    </a:schemeClr>
                  </a:solidFill>
                  <a:latin typeface="Trebuchet MS" panose="020B0703020202090204" pitchFamily="34" charset="0"/>
                </a:rPr>
                <a:t>input &amp; output </a:t>
              </a:r>
              <a:r>
                <a:rPr lang="en-GB" sz="1100" spc="-10">
                  <a:solidFill>
                    <a:schemeClr val="tx1">
                      <a:lumMod val="75000"/>
                      <a:lumOff val="25000"/>
                    </a:schemeClr>
                  </a:solidFill>
                  <a:latin typeface="Trebuchet MS" panose="020B0703020202090204" pitchFamily="34" charset="0"/>
                </a:rPr>
                <a:t>data </a:t>
              </a:r>
            </a:p>
          </p:txBody>
        </p:sp>
        <p:sp>
          <p:nvSpPr>
            <p:cNvPr id="16" name="Rectangle 15">
              <a:extLst>
                <a:ext uri="{FF2B5EF4-FFF2-40B4-BE49-F238E27FC236}">
                  <a16:creationId xmlns:a16="http://schemas.microsoft.com/office/drawing/2014/main" id="{6C0268D6-758F-A749-9185-8AFD737F229E}"/>
                </a:ext>
              </a:extLst>
            </p:cNvPr>
            <p:cNvSpPr/>
            <p:nvPr/>
          </p:nvSpPr>
          <p:spPr>
            <a:xfrm>
              <a:off x="1988743" y="4392999"/>
              <a:ext cx="1368000" cy="662151"/>
            </a:xfrm>
            <a:prstGeom prst="rect">
              <a:avLst/>
            </a:prstGeom>
            <a:noFill/>
            <a:ln w="285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lumMod val="75000"/>
                      <a:lumOff val="25000"/>
                    </a:schemeClr>
                  </a:solidFill>
                  <a:latin typeface="Trebuchet MS" panose="020B0703020202090204" pitchFamily="34" charset="0"/>
                </a:rPr>
                <a:t>Unsupervised Learning</a:t>
              </a:r>
            </a:p>
          </p:txBody>
        </p:sp>
        <p:sp>
          <p:nvSpPr>
            <p:cNvPr id="19" name="Rectangle 18">
              <a:extLst>
                <a:ext uri="{FF2B5EF4-FFF2-40B4-BE49-F238E27FC236}">
                  <a16:creationId xmlns:a16="http://schemas.microsoft.com/office/drawing/2014/main" id="{B138C2A9-692B-7C4D-99AF-AC0774B6C483}"/>
                </a:ext>
              </a:extLst>
            </p:cNvPr>
            <p:cNvSpPr/>
            <p:nvPr/>
          </p:nvSpPr>
          <p:spPr>
            <a:xfrm>
              <a:off x="1988744" y="5134001"/>
              <a:ext cx="1368000" cy="554988"/>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r>
                <a:rPr lang="en-GB" sz="1100" spc="-20">
                  <a:solidFill>
                    <a:schemeClr val="tx1">
                      <a:lumMod val="75000"/>
                      <a:lumOff val="25000"/>
                    </a:schemeClr>
                  </a:solidFill>
                  <a:latin typeface="Trebuchet MS" panose="020B0703020202090204" pitchFamily="34" charset="0"/>
                </a:rPr>
                <a:t>Discover an </a:t>
              </a:r>
              <a:r>
                <a:rPr lang="en-GB" sz="1100" b="1" spc="-20">
                  <a:solidFill>
                    <a:schemeClr val="tx1">
                      <a:lumMod val="75000"/>
                      <a:lumOff val="25000"/>
                    </a:schemeClr>
                  </a:solidFill>
                  <a:latin typeface="Trebuchet MS" panose="020B0703020202090204" pitchFamily="34" charset="0"/>
                </a:rPr>
                <a:t>internal representation </a:t>
              </a:r>
              <a:r>
                <a:rPr lang="en-GB" sz="1100" spc="-20">
                  <a:solidFill>
                    <a:schemeClr val="tx1">
                      <a:lumMod val="75000"/>
                      <a:lumOff val="25000"/>
                    </a:schemeClr>
                  </a:solidFill>
                  <a:latin typeface="Trebuchet MS" panose="020B0703020202090204" pitchFamily="34" charset="0"/>
                </a:rPr>
                <a:t>based on </a:t>
              </a:r>
              <a:r>
                <a:rPr lang="en-GB" sz="1100" b="1" spc="-20">
                  <a:solidFill>
                    <a:schemeClr val="tx1">
                      <a:lumMod val="75000"/>
                      <a:lumOff val="25000"/>
                    </a:schemeClr>
                  </a:solidFill>
                  <a:latin typeface="Trebuchet MS" panose="020B0703020202090204" pitchFamily="34" charset="0"/>
                </a:rPr>
                <a:t>input data </a:t>
              </a:r>
              <a:r>
                <a:rPr lang="en-GB" sz="1100" spc="-20">
                  <a:solidFill>
                    <a:schemeClr val="tx1">
                      <a:lumMod val="75000"/>
                      <a:lumOff val="25000"/>
                    </a:schemeClr>
                  </a:solidFill>
                  <a:latin typeface="Trebuchet MS" panose="020B0703020202090204" pitchFamily="34" charset="0"/>
                </a:rPr>
                <a:t>only</a:t>
              </a:r>
            </a:p>
          </p:txBody>
        </p:sp>
        <p:sp>
          <p:nvSpPr>
            <p:cNvPr id="20" name="ZoneTexte 19">
              <a:extLst>
                <a:ext uri="{FF2B5EF4-FFF2-40B4-BE49-F238E27FC236}">
                  <a16:creationId xmlns:a16="http://schemas.microsoft.com/office/drawing/2014/main" id="{5618DC80-F3DF-4347-A6F2-ECC741249C01}"/>
                </a:ext>
              </a:extLst>
            </p:cNvPr>
            <p:cNvSpPr txBox="1"/>
            <p:nvPr/>
          </p:nvSpPr>
          <p:spPr>
            <a:xfrm>
              <a:off x="1927783" y="1194099"/>
              <a:ext cx="1476815" cy="307778"/>
            </a:xfrm>
            <a:prstGeom prst="rect">
              <a:avLst/>
            </a:prstGeom>
            <a:noFill/>
          </p:spPr>
          <p:txBody>
            <a:bodyPr wrap="none" rtlCol="0">
              <a:spAutoFit/>
            </a:bodyPr>
            <a:lstStyle/>
            <a:p>
              <a:r>
                <a:rPr lang="en-GB" sz="1400">
                  <a:solidFill>
                    <a:srgbClr val="CBAC4E"/>
                  </a:solidFill>
                  <a:latin typeface="Trebuchet MS" panose="020B0703020202090204" pitchFamily="34" charset="0"/>
                </a:rPr>
                <a:t>Type of learning</a:t>
              </a:r>
            </a:p>
          </p:txBody>
        </p:sp>
        <p:sp>
          <p:nvSpPr>
            <p:cNvPr id="23" name="ZoneTexte 22">
              <a:extLst>
                <a:ext uri="{FF2B5EF4-FFF2-40B4-BE49-F238E27FC236}">
                  <a16:creationId xmlns:a16="http://schemas.microsoft.com/office/drawing/2014/main" id="{A015B9BA-C7AC-754A-97BC-8F3C345DD08B}"/>
                </a:ext>
              </a:extLst>
            </p:cNvPr>
            <p:cNvSpPr txBox="1"/>
            <p:nvPr/>
          </p:nvSpPr>
          <p:spPr>
            <a:xfrm>
              <a:off x="3715828" y="1194098"/>
              <a:ext cx="2148345" cy="307778"/>
            </a:xfrm>
            <a:prstGeom prst="rect">
              <a:avLst/>
            </a:prstGeom>
            <a:noFill/>
          </p:spPr>
          <p:txBody>
            <a:bodyPr wrap="none" rtlCol="0">
              <a:spAutoFit/>
            </a:bodyPr>
            <a:lstStyle/>
            <a:p>
              <a:r>
                <a:rPr lang="en-GB" sz="1400">
                  <a:solidFill>
                    <a:srgbClr val="CBAC4E"/>
                  </a:solidFill>
                  <a:latin typeface="Trebuchet MS" panose="020B0703020202090204" pitchFamily="34" charset="0"/>
                </a:rPr>
                <a:t>Categories of algorithms</a:t>
              </a:r>
            </a:p>
          </p:txBody>
        </p:sp>
        <p:sp>
          <p:nvSpPr>
            <p:cNvPr id="24" name="Rectangle 23">
              <a:extLst>
                <a:ext uri="{FF2B5EF4-FFF2-40B4-BE49-F238E27FC236}">
                  <a16:creationId xmlns:a16="http://schemas.microsoft.com/office/drawing/2014/main" id="{5118341C-E915-2340-AC2B-202F2F1BC333}"/>
                </a:ext>
              </a:extLst>
            </p:cNvPr>
            <p:cNvSpPr/>
            <p:nvPr/>
          </p:nvSpPr>
          <p:spPr>
            <a:xfrm>
              <a:off x="3800664" y="1685526"/>
              <a:ext cx="1368000" cy="557188"/>
            </a:xfrm>
            <a:prstGeom prst="rect">
              <a:avLst/>
            </a:prstGeom>
            <a:noFill/>
            <a:ln w="285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lumMod val="75000"/>
                      <a:lumOff val="25000"/>
                    </a:schemeClr>
                  </a:solidFill>
                  <a:latin typeface="Trebuchet MS" panose="020B0703020202090204" pitchFamily="34" charset="0"/>
                </a:rPr>
                <a:t>Classification</a:t>
              </a:r>
            </a:p>
          </p:txBody>
        </p:sp>
        <p:sp>
          <p:nvSpPr>
            <p:cNvPr id="25" name="Rectangle 24">
              <a:extLst>
                <a:ext uri="{FF2B5EF4-FFF2-40B4-BE49-F238E27FC236}">
                  <a16:creationId xmlns:a16="http://schemas.microsoft.com/office/drawing/2014/main" id="{36FD03A3-70AD-6A4B-99DE-1792B6E323F6}"/>
                </a:ext>
              </a:extLst>
            </p:cNvPr>
            <p:cNvSpPr/>
            <p:nvPr/>
          </p:nvSpPr>
          <p:spPr>
            <a:xfrm>
              <a:off x="3800664" y="2400895"/>
              <a:ext cx="1368000" cy="557188"/>
            </a:xfrm>
            <a:prstGeom prst="rect">
              <a:avLst/>
            </a:prstGeom>
            <a:noFill/>
            <a:ln w="285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lumMod val="75000"/>
                      <a:lumOff val="25000"/>
                    </a:schemeClr>
                  </a:solidFill>
                  <a:latin typeface="Trebuchet MS" panose="020B0703020202090204" pitchFamily="34" charset="0"/>
                </a:rPr>
                <a:t>Regression</a:t>
              </a:r>
            </a:p>
          </p:txBody>
        </p:sp>
        <p:sp>
          <p:nvSpPr>
            <p:cNvPr id="26" name="Rectangle 25">
              <a:extLst>
                <a:ext uri="{FF2B5EF4-FFF2-40B4-BE49-F238E27FC236}">
                  <a16:creationId xmlns:a16="http://schemas.microsoft.com/office/drawing/2014/main" id="{0ED40413-450B-4944-BBB0-CC00EDA4C5BC}"/>
                </a:ext>
              </a:extLst>
            </p:cNvPr>
            <p:cNvSpPr/>
            <p:nvPr/>
          </p:nvSpPr>
          <p:spPr>
            <a:xfrm>
              <a:off x="3800664" y="4034204"/>
              <a:ext cx="1368000" cy="557188"/>
            </a:xfrm>
            <a:prstGeom prst="rect">
              <a:avLst/>
            </a:prstGeom>
            <a:noFill/>
            <a:ln w="285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lumMod val="75000"/>
                      <a:lumOff val="25000"/>
                    </a:schemeClr>
                  </a:solidFill>
                  <a:latin typeface="Trebuchet MS" panose="020B0703020202090204" pitchFamily="34" charset="0"/>
                </a:rPr>
                <a:t>Clustering</a:t>
              </a:r>
            </a:p>
          </p:txBody>
        </p:sp>
        <p:sp>
          <p:nvSpPr>
            <p:cNvPr id="27" name="Rectangle 26">
              <a:extLst>
                <a:ext uri="{FF2B5EF4-FFF2-40B4-BE49-F238E27FC236}">
                  <a16:creationId xmlns:a16="http://schemas.microsoft.com/office/drawing/2014/main" id="{6D542E62-3C02-904E-AF16-9669309DBE10}"/>
                </a:ext>
              </a:extLst>
            </p:cNvPr>
            <p:cNvSpPr/>
            <p:nvPr/>
          </p:nvSpPr>
          <p:spPr>
            <a:xfrm>
              <a:off x="3800664" y="4753696"/>
              <a:ext cx="1368000" cy="557188"/>
            </a:xfrm>
            <a:prstGeom prst="rect">
              <a:avLst/>
            </a:prstGeom>
            <a:noFill/>
            <a:ln w="285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lumMod val="75000"/>
                      <a:lumOff val="25000"/>
                    </a:schemeClr>
                  </a:solidFill>
                  <a:latin typeface="Trebuchet MS" panose="020B0703020202090204" pitchFamily="34" charset="0"/>
                </a:rPr>
                <a:t>Dimensionality reduction</a:t>
              </a:r>
            </a:p>
          </p:txBody>
        </p:sp>
        <p:sp>
          <p:nvSpPr>
            <p:cNvPr id="28" name="Rectangle 27">
              <a:extLst>
                <a:ext uri="{FF2B5EF4-FFF2-40B4-BE49-F238E27FC236}">
                  <a16:creationId xmlns:a16="http://schemas.microsoft.com/office/drawing/2014/main" id="{043B9160-463C-F844-99A8-CF156E5CF4F4}"/>
                </a:ext>
              </a:extLst>
            </p:cNvPr>
            <p:cNvSpPr/>
            <p:nvPr/>
          </p:nvSpPr>
          <p:spPr>
            <a:xfrm>
              <a:off x="5354365" y="1685693"/>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Linear Discriminant Analysis (LDA) </a:t>
              </a:r>
            </a:p>
          </p:txBody>
        </p:sp>
        <p:sp>
          <p:nvSpPr>
            <p:cNvPr id="30" name="Rectangle 29">
              <a:extLst>
                <a:ext uri="{FF2B5EF4-FFF2-40B4-BE49-F238E27FC236}">
                  <a16:creationId xmlns:a16="http://schemas.microsoft.com/office/drawing/2014/main" id="{2252B410-0D79-F54B-B053-CC2A1E5DDA9F}"/>
                </a:ext>
              </a:extLst>
            </p:cNvPr>
            <p:cNvSpPr/>
            <p:nvPr/>
          </p:nvSpPr>
          <p:spPr>
            <a:xfrm>
              <a:off x="6509388" y="1685692"/>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spc="-10">
                  <a:solidFill>
                    <a:schemeClr val="tx1">
                      <a:lumMod val="75000"/>
                      <a:lumOff val="25000"/>
                    </a:schemeClr>
                  </a:solidFill>
                  <a:latin typeface="Trebuchet MS" panose="020B0703020202090204" pitchFamily="34" charset="0"/>
                </a:rPr>
                <a:t>Support Vector Machines (SVM)</a:t>
              </a:r>
            </a:p>
          </p:txBody>
        </p:sp>
        <p:sp>
          <p:nvSpPr>
            <p:cNvPr id="31" name="Rectangle 30">
              <a:extLst>
                <a:ext uri="{FF2B5EF4-FFF2-40B4-BE49-F238E27FC236}">
                  <a16:creationId xmlns:a16="http://schemas.microsoft.com/office/drawing/2014/main" id="{D39CFBFF-EEAD-974B-9369-837CBAA6A703}"/>
                </a:ext>
              </a:extLst>
            </p:cNvPr>
            <p:cNvSpPr/>
            <p:nvPr/>
          </p:nvSpPr>
          <p:spPr>
            <a:xfrm>
              <a:off x="7664411" y="1685691"/>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Naive Bayes</a:t>
              </a:r>
            </a:p>
          </p:txBody>
        </p:sp>
        <p:sp>
          <p:nvSpPr>
            <p:cNvPr id="32" name="Rectangle 31">
              <a:extLst>
                <a:ext uri="{FF2B5EF4-FFF2-40B4-BE49-F238E27FC236}">
                  <a16:creationId xmlns:a16="http://schemas.microsoft.com/office/drawing/2014/main" id="{DBD2C237-068C-054E-9EF1-9656DA6F5659}"/>
                </a:ext>
              </a:extLst>
            </p:cNvPr>
            <p:cNvSpPr/>
            <p:nvPr/>
          </p:nvSpPr>
          <p:spPr>
            <a:xfrm>
              <a:off x="8819434" y="1685690"/>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Nearest Neigbour</a:t>
              </a:r>
            </a:p>
          </p:txBody>
        </p:sp>
        <p:sp>
          <p:nvSpPr>
            <p:cNvPr id="33" name="Rectangle 32">
              <a:extLst>
                <a:ext uri="{FF2B5EF4-FFF2-40B4-BE49-F238E27FC236}">
                  <a16:creationId xmlns:a16="http://schemas.microsoft.com/office/drawing/2014/main" id="{B2E53F33-8D74-404E-BA4F-E56C0CF8E3D5}"/>
                </a:ext>
              </a:extLst>
            </p:cNvPr>
            <p:cNvSpPr/>
            <p:nvPr/>
          </p:nvSpPr>
          <p:spPr>
            <a:xfrm>
              <a:off x="5357123" y="2400103"/>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Linear Regression</a:t>
              </a:r>
            </a:p>
          </p:txBody>
        </p:sp>
        <p:sp>
          <p:nvSpPr>
            <p:cNvPr id="34" name="Rectangle 33">
              <a:extLst>
                <a:ext uri="{FF2B5EF4-FFF2-40B4-BE49-F238E27FC236}">
                  <a16:creationId xmlns:a16="http://schemas.microsoft.com/office/drawing/2014/main" id="{6AD5E134-C119-2A43-8E73-C6F32C5B87AB}"/>
                </a:ext>
              </a:extLst>
            </p:cNvPr>
            <p:cNvSpPr/>
            <p:nvPr/>
          </p:nvSpPr>
          <p:spPr>
            <a:xfrm>
              <a:off x="6511227" y="2400103"/>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Support Vector Regression</a:t>
              </a:r>
            </a:p>
          </p:txBody>
        </p:sp>
        <p:sp>
          <p:nvSpPr>
            <p:cNvPr id="35" name="Rectangle 34">
              <a:extLst>
                <a:ext uri="{FF2B5EF4-FFF2-40B4-BE49-F238E27FC236}">
                  <a16:creationId xmlns:a16="http://schemas.microsoft.com/office/drawing/2014/main" id="{26896447-AB7B-2F46-82FC-73CEBE8CCF6A}"/>
                </a:ext>
              </a:extLst>
            </p:cNvPr>
            <p:cNvSpPr/>
            <p:nvPr/>
          </p:nvSpPr>
          <p:spPr>
            <a:xfrm>
              <a:off x="7665331" y="2400103"/>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Decision Trees</a:t>
              </a:r>
            </a:p>
          </p:txBody>
        </p:sp>
        <p:sp>
          <p:nvSpPr>
            <p:cNvPr id="36" name="Rectangle 35">
              <a:extLst>
                <a:ext uri="{FF2B5EF4-FFF2-40B4-BE49-F238E27FC236}">
                  <a16:creationId xmlns:a16="http://schemas.microsoft.com/office/drawing/2014/main" id="{A051E9CE-9A2D-0046-9479-2676C32B6322}"/>
                </a:ext>
              </a:extLst>
            </p:cNvPr>
            <p:cNvSpPr/>
            <p:nvPr/>
          </p:nvSpPr>
          <p:spPr>
            <a:xfrm>
              <a:off x="8819434" y="2400103"/>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Ensemble &amp; Boosting Methods</a:t>
              </a:r>
            </a:p>
          </p:txBody>
        </p:sp>
        <p:sp>
          <p:nvSpPr>
            <p:cNvPr id="37" name="Rectangle 36">
              <a:extLst>
                <a:ext uri="{FF2B5EF4-FFF2-40B4-BE49-F238E27FC236}">
                  <a16:creationId xmlns:a16="http://schemas.microsoft.com/office/drawing/2014/main" id="{F6644026-B543-DB4A-BBBF-8C2FAFF7754D}"/>
                </a:ext>
              </a:extLst>
            </p:cNvPr>
            <p:cNvSpPr/>
            <p:nvPr/>
          </p:nvSpPr>
          <p:spPr>
            <a:xfrm>
              <a:off x="9974457" y="1685689"/>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Logistic &amp; Softmax Regression</a:t>
              </a:r>
            </a:p>
          </p:txBody>
        </p:sp>
        <p:sp>
          <p:nvSpPr>
            <p:cNvPr id="38" name="Rectangle 37">
              <a:extLst>
                <a:ext uri="{FF2B5EF4-FFF2-40B4-BE49-F238E27FC236}">
                  <a16:creationId xmlns:a16="http://schemas.microsoft.com/office/drawing/2014/main" id="{DEC099BB-F8B7-DF47-B6F4-A46AB53E16E7}"/>
                </a:ext>
              </a:extLst>
            </p:cNvPr>
            <p:cNvSpPr/>
            <p:nvPr/>
          </p:nvSpPr>
          <p:spPr>
            <a:xfrm>
              <a:off x="10715717" y="2924557"/>
              <a:ext cx="1044000" cy="435421"/>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Regularization (Lasso, Ridge)</a:t>
              </a:r>
            </a:p>
          </p:txBody>
        </p:sp>
        <p:sp>
          <p:nvSpPr>
            <p:cNvPr id="39" name="Rectangle 38">
              <a:extLst>
                <a:ext uri="{FF2B5EF4-FFF2-40B4-BE49-F238E27FC236}">
                  <a16:creationId xmlns:a16="http://schemas.microsoft.com/office/drawing/2014/main" id="{3E1B8999-31EB-AE4D-869B-8A3088FEA1D8}"/>
                </a:ext>
              </a:extLst>
            </p:cNvPr>
            <p:cNvSpPr/>
            <p:nvPr/>
          </p:nvSpPr>
          <p:spPr>
            <a:xfrm>
              <a:off x="10714601" y="3475392"/>
              <a:ext cx="1044000" cy="435421"/>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Kernel trick</a:t>
              </a:r>
            </a:p>
          </p:txBody>
        </p:sp>
        <p:sp>
          <p:nvSpPr>
            <p:cNvPr id="40" name="Rectangle 39">
              <a:extLst>
                <a:ext uri="{FF2B5EF4-FFF2-40B4-BE49-F238E27FC236}">
                  <a16:creationId xmlns:a16="http://schemas.microsoft.com/office/drawing/2014/main" id="{2B8C1826-3828-8D40-8546-226E51CFB829}"/>
                </a:ext>
              </a:extLst>
            </p:cNvPr>
            <p:cNvSpPr/>
            <p:nvPr/>
          </p:nvSpPr>
          <p:spPr>
            <a:xfrm>
              <a:off x="10714601" y="4026744"/>
              <a:ext cx="1044000" cy="435421"/>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Expectation Maximization</a:t>
              </a:r>
            </a:p>
          </p:txBody>
        </p:sp>
        <p:sp>
          <p:nvSpPr>
            <p:cNvPr id="41" name="Rectangle 40">
              <a:extLst>
                <a:ext uri="{FF2B5EF4-FFF2-40B4-BE49-F238E27FC236}">
                  <a16:creationId xmlns:a16="http://schemas.microsoft.com/office/drawing/2014/main" id="{3B18B0D3-D294-AC40-9DCB-E988E6654EEF}"/>
                </a:ext>
              </a:extLst>
            </p:cNvPr>
            <p:cNvSpPr/>
            <p:nvPr/>
          </p:nvSpPr>
          <p:spPr>
            <a:xfrm>
              <a:off x="5354365" y="4041612"/>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K-means</a:t>
              </a:r>
            </a:p>
          </p:txBody>
        </p:sp>
        <p:sp>
          <p:nvSpPr>
            <p:cNvPr id="42" name="Rectangle 41">
              <a:extLst>
                <a:ext uri="{FF2B5EF4-FFF2-40B4-BE49-F238E27FC236}">
                  <a16:creationId xmlns:a16="http://schemas.microsoft.com/office/drawing/2014/main" id="{41CA10F9-6285-8747-911E-1866D8AD53EE}"/>
                </a:ext>
              </a:extLst>
            </p:cNvPr>
            <p:cNvSpPr/>
            <p:nvPr/>
          </p:nvSpPr>
          <p:spPr>
            <a:xfrm>
              <a:off x="6509388" y="4041612"/>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Hierarchical clustering</a:t>
              </a:r>
            </a:p>
          </p:txBody>
        </p:sp>
        <p:sp>
          <p:nvSpPr>
            <p:cNvPr id="43" name="Rectangle 42">
              <a:extLst>
                <a:ext uri="{FF2B5EF4-FFF2-40B4-BE49-F238E27FC236}">
                  <a16:creationId xmlns:a16="http://schemas.microsoft.com/office/drawing/2014/main" id="{2ECD036F-384E-7F46-B270-6C6EF5982C93}"/>
                </a:ext>
              </a:extLst>
            </p:cNvPr>
            <p:cNvSpPr/>
            <p:nvPr/>
          </p:nvSpPr>
          <p:spPr>
            <a:xfrm>
              <a:off x="7664411" y="4041612"/>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Gaussian Mixture Models</a:t>
              </a:r>
            </a:p>
          </p:txBody>
        </p:sp>
        <p:sp>
          <p:nvSpPr>
            <p:cNvPr id="44" name="Rectangle 43">
              <a:extLst>
                <a:ext uri="{FF2B5EF4-FFF2-40B4-BE49-F238E27FC236}">
                  <a16:creationId xmlns:a16="http://schemas.microsoft.com/office/drawing/2014/main" id="{2642BC4A-4A5F-6A47-A36B-88561B0D4551}"/>
                </a:ext>
              </a:extLst>
            </p:cNvPr>
            <p:cNvSpPr/>
            <p:nvPr/>
          </p:nvSpPr>
          <p:spPr>
            <a:xfrm>
              <a:off x="8819434" y="4041612"/>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Hidden Markov Models</a:t>
              </a:r>
            </a:p>
          </p:txBody>
        </p:sp>
        <p:sp>
          <p:nvSpPr>
            <p:cNvPr id="50" name="Rectangle 49">
              <a:extLst>
                <a:ext uri="{FF2B5EF4-FFF2-40B4-BE49-F238E27FC236}">
                  <a16:creationId xmlns:a16="http://schemas.microsoft.com/office/drawing/2014/main" id="{521BEDF0-43B9-0547-A8C3-8C7B433F94CA}"/>
                </a:ext>
              </a:extLst>
            </p:cNvPr>
            <p:cNvSpPr/>
            <p:nvPr/>
          </p:nvSpPr>
          <p:spPr>
            <a:xfrm>
              <a:off x="5357797" y="4753696"/>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Singular Value Decomposition (SVD)</a:t>
              </a:r>
            </a:p>
          </p:txBody>
        </p:sp>
        <p:sp>
          <p:nvSpPr>
            <p:cNvPr id="51" name="Rectangle 50">
              <a:extLst>
                <a:ext uri="{FF2B5EF4-FFF2-40B4-BE49-F238E27FC236}">
                  <a16:creationId xmlns:a16="http://schemas.microsoft.com/office/drawing/2014/main" id="{578D4E02-86D6-B54C-949E-B14A45160C43}"/>
                </a:ext>
              </a:extLst>
            </p:cNvPr>
            <p:cNvSpPr/>
            <p:nvPr/>
          </p:nvSpPr>
          <p:spPr>
            <a:xfrm>
              <a:off x="6511676" y="4753696"/>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Principal Component Analysis (PCA)</a:t>
              </a:r>
            </a:p>
          </p:txBody>
        </p:sp>
        <p:sp>
          <p:nvSpPr>
            <p:cNvPr id="52" name="Rectangle 51">
              <a:extLst>
                <a:ext uri="{FF2B5EF4-FFF2-40B4-BE49-F238E27FC236}">
                  <a16:creationId xmlns:a16="http://schemas.microsoft.com/office/drawing/2014/main" id="{6048035E-6796-CD48-B53F-ED44A6AFAB33}"/>
                </a:ext>
              </a:extLst>
            </p:cNvPr>
            <p:cNvSpPr/>
            <p:nvPr/>
          </p:nvSpPr>
          <p:spPr>
            <a:xfrm>
              <a:off x="8820578" y="4753696"/>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Multi-dimensional Scaling (MDS)</a:t>
              </a:r>
            </a:p>
          </p:txBody>
        </p:sp>
        <p:sp>
          <p:nvSpPr>
            <p:cNvPr id="53" name="Rectangle 52">
              <a:extLst>
                <a:ext uri="{FF2B5EF4-FFF2-40B4-BE49-F238E27FC236}">
                  <a16:creationId xmlns:a16="http://schemas.microsoft.com/office/drawing/2014/main" id="{4141A81A-98E3-1C4C-B492-11C6866BB949}"/>
                </a:ext>
              </a:extLst>
            </p:cNvPr>
            <p:cNvSpPr/>
            <p:nvPr/>
          </p:nvSpPr>
          <p:spPr>
            <a:xfrm>
              <a:off x="9974457" y="4753696"/>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Canonical Correlation Analysis (CCA)</a:t>
              </a:r>
            </a:p>
          </p:txBody>
        </p:sp>
        <p:cxnSp>
          <p:nvCxnSpPr>
            <p:cNvPr id="54" name="Connecteur droit 53">
              <a:extLst>
                <a:ext uri="{FF2B5EF4-FFF2-40B4-BE49-F238E27FC236}">
                  <a16:creationId xmlns:a16="http://schemas.microsoft.com/office/drawing/2014/main" id="{20AF65C9-EBFB-1343-8F19-97AE346AEB81}"/>
                </a:ext>
              </a:extLst>
            </p:cNvPr>
            <p:cNvCxnSpPr>
              <a:cxnSpLocks/>
              <a:stCxn id="13" idx="3"/>
              <a:endCxn id="15" idx="1"/>
            </p:cNvCxnSpPr>
            <p:nvPr/>
          </p:nvCxnSpPr>
          <p:spPr>
            <a:xfrm flipV="1">
              <a:off x="1581943" y="2561630"/>
              <a:ext cx="410432" cy="1371404"/>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D4C366A1-0D38-5246-8F50-877B037C0137}"/>
                </a:ext>
              </a:extLst>
            </p:cNvPr>
            <p:cNvCxnSpPr>
              <a:cxnSpLocks/>
              <a:stCxn id="16" idx="1"/>
              <a:endCxn id="13" idx="3"/>
            </p:cNvCxnSpPr>
            <p:nvPr/>
          </p:nvCxnSpPr>
          <p:spPr>
            <a:xfrm flipH="1" flipV="1">
              <a:off x="1581943" y="3933034"/>
              <a:ext cx="406800" cy="791041"/>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57F5C6DA-1578-1E46-A446-2A05913F3AA2}"/>
                </a:ext>
              </a:extLst>
            </p:cNvPr>
            <p:cNvCxnSpPr>
              <a:cxnSpLocks/>
              <a:stCxn id="15" idx="3"/>
              <a:endCxn id="24" idx="1"/>
            </p:cNvCxnSpPr>
            <p:nvPr/>
          </p:nvCxnSpPr>
          <p:spPr>
            <a:xfrm flipV="1">
              <a:off x="3360375" y="1964120"/>
              <a:ext cx="440289" cy="597510"/>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FC95109E-9D1D-8440-9256-0B82C883CE00}"/>
                </a:ext>
              </a:extLst>
            </p:cNvPr>
            <p:cNvCxnSpPr>
              <a:cxnSpLocks/>
              <a:stCxn id="25" idx="1"/>
              <a:endCxn id="15" idx="3"/>
            </p:cNvCxnSpPr>
            <p:nvPr/>
          </p:nvCxnSpPr>
          <p:spPr>
            <a:xfrm flipH="1" flipV="1">
              <a:off x="3360375" y="2561630"/>
              <a:ext cx="440289" cy="117859"/>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C8705ADA-89C8-B241-A461-7081567B7DCA}"/>
                </a:ext>
              </a:extLst>
            </p:cNvPr>
            <p:cNvCxnSpPr>
              <a:cxnSpLocks/>
              <a:stCxn id="26" idx="1"/>
              <a:endCxn id="16" idx="3"/>
            </p:cNvCxnSpPr>
            <p:nvPr/>
          </p:nvCxnSpPr>
          <p:spPr>
            <a:xfrm flipH="1">
              <a:off x="3356743" y="4312798"/>
              <a:ext cx="443921" cy="411277"/>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1F3F2E77-31E8-FD46-8654-2F4B77C1FA19}"/>
                </a:ext>
              </a:extLst>
            </p:cNvPr>
            <p:cNvCxnSpPr>
              <a:cxnSpLocks/>
              <a:stCxn id="27" idx="1"/>
              <a:endCxn id="16" idx="3"/>
            </p:cNvCxnSpPr>
            <p:nvPr/>
          </p:nvCxnSpPr>
          <p:spPr>
            <a:xfrm flipH="1" flipV="1">
              <a:off x="3356743" y="4724075"/>
              <a:ext cx="443921" cy="308215"/>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sp>
          <p:nvSpPr>
            <p:cNvPr id="84" name="ZoneTexte 83">
              <a:extLst>
                <a:ext uri="{FF2B5EF4-FFF2-40B4-BE49-F238E27FC236}">
                  <a16:creationId xmlns:a16="http://schemas.microsoft.com/office/drawing/2014/main" id="{E20BA26B-EFD2-7A45-9DE6-64DCFE325F59}"/>
                </a:ext>
              </a:extLst>
            </p:cNvPr>
            <p:cNvSpPr txBox="1"/>
            <p:nvPr/>
          </p:nvSpPr>
          <p:spPr>
            <a:xfrm>
              <a:off x="10634441" y="2433641"/>
              <a:ext cx="1167068" cy="430887"/>
            </a:xfrm>
            <a:prstGeom prst="rect">
              <a:avLst/>
            </a:prstGeom>
            <a:noFill/>
          </p:spPr>
          <p:txBody>
            <a:bodyPr wrap="square" rtlCol="0">
              <a:spAutoFit/>
            </a:bodyPr>
            <a:lstStyle/>
            <a:p>
              <a:pPr algn="ctr"/>
              <a:r>
                <a:rPr lang="en-GB" sz="1100">
                  <a:solidFill>
                    <a:srgbClr val="CBAC4E"/>
                  </a:solidFill>
                  <a:latin typeface="Trebuchet MS" panose="020B0703020202090204" pitchFamily="34" charset="0"/>
                </a:rPr>
                <a:t>+ in (almost) all tasks</a:t>
              </a:r>
            </a:p>
          </p:txBody>
        </p:sp>
        <p:sp>
          <p:nvSpPr>
            <p:cNvPr id="85" name="Rectangle 84">
              <a:extLst>
                <a:ext uri="{FF2B5EF4-FFF2-40B4-BE49-F238E27FC236}">
                  <a16:creationId xmlns:a16="http://schemas.microsoft.com/office/drawing/2014/main" id="{CE6BE1E8-9E3A-AC41-A51B-F0561F904983}"/>
                </a:ext>
              </a:extLst>
            </p:cNvPr>
            <p:cNvSpPr/>
            <p:nvPr/>
          </p:nvSpPr>
          <p:spPr>
            <a:xfrm>
              <a:off x="7664411" y="4753696"/>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Topic Extraction (LDA)</a:t>
              </a:r>
            </a:p>
          </p:txBody>
        </p:sp>
        <p:cxnSp>
          <p:nvCxnSpPr>
            <p:cNvPr id="87" name="Connecteur droit 86">
              <a:extLst>
                <a:ext uri="{FF2B5EF4-FFF2-40B4-BE49-F238E27FC236}">
                  <a16:creationId xmlns:a16="http://schemas.microsoft.com/office/drawing/2014/main" id="{809A780E-D9CC-4C42-9665-01FA5265CA17}"/>
                </a:ext>
              </a:extLst>
            </p:cNvPr>
            <p:cNvCxnSpPr>
              <a:cxnSpLocks/>
              <a:stCxn id="91" idx="1"/>
              <a:endCxn id="15" idx="3"/>
            </p:cNvCxnSpPr>
            <p:nvPr/>
          </p:nvCxnSpPr>
          <p:spPr>
            <a:xfrm flipH="1" flipV="1">
              <a:off x="3360375" y="2561630"/>
              <a:ext cx="440289" cy="816889"/>
            </a:xfrm>
            <a:prstGeom prst="line">
              <a:avLst/>
            </a:prstGeom>
            <a:ln w="28575">
              <a:solidFill>
                <a:srgbClr val="646D78"/>
              </a:solidFill>
              <a:prstDash val="sysDash"/>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A84F594A-453E-3543-95A4-DF543E57C418}"/>
                </a:ext>
              </a:extLst>
            </p:cNvPr>
            <p:cNvSpPr/>
            <p:nvPr/>
          </p:nvSpPr>
          <p:spPr>
            <a:xfrm>
              <a:off x="3800664" y="3099925"/>
              <a:ext cx="1368000" cy="557188"/>
            </a:xfrm>
            <a:prstGeom prst="rect">
              <a:avLst/>
            </a:prstGeom>
            <a:noFill/>
            <a:ln w="28575">
              <a:solidFill>
                <a:srgbClr val="646D7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lumMod val="75000"/>
                      <a:lumOff val="25000"/>
                    </a:schemeClr>
                  </a:solidFill>
                  <a:latin typeface="Trebuchet MS" panose="020B0703020202090204" pitchFamily="34" charset="0"/>
                </a:rPr>
                <a:t>Time series forecast</a:t>
              </a:r>
            </a:p>
          </p:txBody>
        </p:sp>
        <p:sp>
          <p:nvSpPr>
            <p:cNvPr id="94" name="Rectangle 93">
              <a:extLst>
                <a:ext uri="{FF2B5EF4-FFF2-40B4-BE49-F238E27FC236}">
                  <a16:creationId xmlns:a16="http://schemas.microsoft.com/office/drawing/2014/main" id="{056826B1-753F-0A4D-8F6B-C3C7ECD64255}"/>
                </a:ext>
              </a:extLst>
            </p:cNvPr>
            <p:cNvSpPr/>
            <p:nvPr/>
          </p:nvSpPr>
          <p:spPr>
            <a:xfrm>
              <a:off x="5374537" y="3108237"/>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Autoregression (VAR, ARIMA)</a:t>
              </a:r>
            </a:p>
          </p:txBody>
        </p:sp>
        <p:sp>
          <p:nvSpPr>
            <p:cNvPr id="95" name="Rectangle 94">
              <a:extLst>
                <a:ext uri="{FF2B5EF4-FFF2-40B4-BE49-F238E27FC236}">
                  <a16:creationId xmlns:a16="http://schemas.microsoft.com/office/drawing/2014/main" id="{1CF3C24A-99EF-E040-92B2-B6DF18B85BC3}"/>
                </a:ext>
              </a:extLst>
            </p:cNvPr>
            <p:cNvSpPr/>
            <p:nvPr/>
          </p:nvSpPr>
          <p:spPr>
            <a:xfrm>
              <a:off x="6528641" y="3108237"/>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a:solidFill>
                    <a:schemeClr val="tx1">
                      <a:lumMod val="75000"/>
                      <a:lumOff val="25000"/>
                    </a:schemeClr>
                  </a:solidFill>
                  <a:latin typeface="Trebuchet MS" panose="020B0703020202090204" pitchFamily="34" charset="0"/>
                </a:rPr>
                <a:t>Exponential smoothing (TBATS)</a:t>
              </a:r>
            </a:p>
          </p:txBody>
        </p:sp>
        <p:sp>
          <p:nvSpPr>
            <p:cNvPr id="96" name="Rectangle 95">
              <a:extLst>
                <a:ext uri="{FF2B5EF4-FFF2-40B4-BE49-F238E27FC236}">
                  <a16:creationId xmlns:a16="http://schemas.microsoft.com/office/drawing/2014/main" id="{D6F3DC8D-1A75-7C42-8C47-19DBF9F7E083}"/>
                </a:ext>
              </a:extLst>
            </p:cNvPr>
            <p:cNvSpPr/>
            <p:nvPr/>
          </p:nvSpPr>
          <p:spPr>
            <a:xfrm>
              <a:off x="7682745" y="3108237"/>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algn="ctr"/>
              <a:r>
                <a:rPr lang="en-GB" sz="1100" spc="-20">
                  <a:solidFill>
                    <a:schemeClr val="tx1">
                      <a:lumMod val="75000"/>
                      <a:lumOff val="25000"/>
                    </a:schemeClr>
                  </a:solidFill>
                  <a:latin typeface="Trebuchet MS" panose="020B0703020202090204" pitchFamily="34" charset="0"/>
                </a:rPr>
                <a:t>ARCH models</a:t>
              </a:r>
              <a:endParaRPr lang="en-GB" sz="1100">
                <a:solidFill>
                  <a:schemeClr val="tx1">
                    <a:lumMod val="75000"/>
                    <a:lumOff val="25000"/>
                  </a:schemeClr>
                </a:solidFill>
                <a:latin typeface="Trebuchet MS" panose="020B0703020202090204" pitchFamily="34" charset="0"/>
              </a:endParaRPr>
            </a:p>
          </p:txBody>
        </p:sp>
        <p:sp>
          <p:nvSpPr>
            <p:cNvPr id="98" name="Rectangle 97">
              <a:extLst>
                <a:ext uri="{FF2B5EF4-FFF2-40B4-BE49-F238E27FC236}">
                  <a16:creationId xmlns:a16="http://schemas.microsoft.com/office/drawing/2014/main" id="{CBAFC2E6-72A2-094D-AE4D-B8FFDD8354AB}"/>
                </a:ext>
              </a:extLst>
            </p:cNvPr>
            <p:cNvSpPr/>
            <p:nvPr/>
          </p:nvSpPr>
          <p:spPr>
            <a:xfrm>
              <a:off x="8836849" y="3112831"/>
              <a:ext cx="1044000" cy="557187"/>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46800" rtlCol="0" anchor="ctr"/>
            <a:lstStyle/>
            <a:p>
              <a:pPr algn="ctr"/>
              <a:r>
                <a:rPr lang="en-GB" sz="1100">
                  <a:solidFill>
                    <a:schemeClr val="tx1">
                      <a:lumMod val="75000"/>
                      <a:lumOff val="25000"/>
                    </a:schemeClr>
                  </a:solidFill>
                  <a:latin typeface="Trebuchet MS" panose="020B0703020202090204" pitchFamily="34" charset="0"/>
                </a:rPr>
                <a:t>Bayesian models (Prophet)</a:t>
              </a:r>
            </a:p>
          </p:txBody>
        </p:sp>
        <p:cxnSp>
          <p:nvCxnSpPr>
            <p:cNvPr id="64" name="Connecteur droit 63">
              <a:extLst>
                <a:ext uri="{FF2B5EF4-FFF2-40B4-BE49-F238E27FC236}">
                  <a16:creationId xmlns:a16="http://schemas.microsoft.com/office/drawing/2014/main" id="{63DCF475-51D2-7344-83FD-0833514EB3EA}"/>
                </a:ext>
              </a:extLst>
            </p:cNvPr>
            <p:cNvCxnSpPr>
              <a:cxnSpLocks/>
              <a:endCxn id="13" idx="3"/>
            </p:cNvCxnSpPr>
            <p:nvPr/>
          </p:nvCxnSpPr>
          <p:spPr>
            <a:xfrm flipH="1" flipV="1">
              <a:off x="1581943" y="3933034"/>
              <a:ext cx="273009" cy="2212305"/>
            </a:xfrm>
            <a:prstGeom prst="line">
              <a:avLst/>
            </a:prstGeom>
            <a:ln w="28575">
              <a:solidFill>
                <a:srgbClr val="646D78"/>
              </a:solidFill>
              <a:prstDash val="sysDash"/>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CDD734F0-1A77-B041-974E-11F823F228F1}"/>
                </a:ext>
              </a:extLst>
            </p:cNvPr>
            <p:cNvSpPr txBox="1"/>
            <p:nvPr/>
          </p:nvSpPr>
          <p:spPr>
            <a:xfrm>
              <a:off x="2643480" y="5980381"/>
              <a:ext cx="2028119" cy="307777"/>
            </a:xfrm>
            <a:prstGeom prst="rect">
              <a:avLst/>
            </a:prstGeom>
            <a:noFill/>
          </p:spPr>
          <p:txBody>
            <a:bodyPr wrap="none" rtlCol="0">
              <a:spAutoFit/>
            </a:bodyPr>
            <a:lstStyle>
              <a:defPPr>
                <a:defRPr lang="fr-FR"/>
              </a:defPPr>
              <a:lvl1pPr>
                <a:defRPr sz="1400">
                  <a:solidFill>
                    <a:srgbClr val="CBAC4E"/>
                  </a:solidFill>
                  <a:latin typeface="Trebuchet MS" panose="020B0703020202090204" pitchFamily="34" charset="0"/>
                </a:defRPr>
              </a:lvl1pPr>
            </a:lstStyle>
            <a:p>
              <a:r>
                <a:rPr lang="en-GB"/>
                <a:t>+ Other research fields</a:t>
              </a:r>
            </a:p>
          </p:txBody>
        </p:sp>
        <p:grpSp>
          <p:nvGrpSpPr>
            <p:cNvPr id="60" name="Groupe 59">
              <a:extLst>
                <a:ext uri="{FF2B5EF4-FFF2-40B4-BE49-F238E27FC236}">
                  <a16:creationId xmlns:a16="http://schemas.microsoft.com/office/drawing/2014/main" id="{36ABB530-B3BD-EF4D-ABA2-C6560C84CC86}"/>
                </a:ext>
              </a:extLst>
            </p:cNvPr>
            <p:cNvGrpSpPr/>
            <p:nvPr/>
          </p:nvGrpSpPr>
          <p:grpSpPr>
            <a:xfrm>
              <a:off x="4764940" y="5704272"/>
              <a:ext cx="1491322" cy="763505"/>
              <a:chOff x="6062065" y="5598174"/>
              <a:chExt cx="1491322" cy="763505"/>
            </a:xfrm>
          </p:grpSpPr>
          <p:sp>
            <p:nvSpPr>
              <p:cNvPr id="6" name="ZoneTexte 5">
                <a:extLst>
                  <a:ext uri="{FF2B5EF4-FFF2-40B4-BE49-F238E27FC236}">
                    <a16:creationId xmlns:a16="http://schemas.microsoft.com/office/drawing/2014/main" id="{DFB2F479-E6F0-A249-BA67-E8DFDD1C5236}"/>
                  </a:ext>
                </a:extLst>
              </p:cNvPr>
              <p:cNvSpPr txBox="1"/>
              <p:nvPr/>
            </p:nvSpPr>
            <p:spPr>
              <a:xfrm>
                <a:off x="6068686" y="5598174"/>
                <a:ext cx="1484701" cy="449835"/>
              </a:xfrm>
              <a:prstGeom prst="rect">
                <a:avLst/>
              </a:prstGeom>
              <a:noFill/>
              <a:ln w="28575">
                <a:solidFill>
                  <a:srgbClr val="646D7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1400">
                    <a:solidFill>
                      <a:schemeClr val="tx1">
                        <a:lumMod val="75000"/>
                        <a:lumOff val="25000"/>
                      </a:schemeClr>
                    </a:solidFill>
                    <a:latin typeface="Trebuchet MS" panose="020B070302020209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200"/>
                  <a:t>Reinforcement Learning</a:t>
                </a:r>
              </a:p>
            </p:txBody>
          </p:sp>
          <p:sp>
            <p:nvSpPr>
              <p:cNvPr id="72" name="Rectangle 71">
                <a:extLst>
                  <a:ext uri="{FF2B5EF4-FFF2-40B4-BE49-F238E27FC236}">
                    <a16:creationId xmlns:a16="http://schemas.microsoft.com/office/drawing/2014/main" id="{CA76F255-D150-2A4C-844E-39CACDC2895C}"/>
                  </a:ext>
                </a:extLst>
              </p:cNvPr>
              <p:cNvSpPr/>
              <p:nvPr/>
            </p:nvSpPr>
            <p:spPr>
              <a:xfrm>
                <a:off x="6062065" y="6123986"/>
                <a:ext cx="1484701" cy="237693"/>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r>
                  <a:rPr lang="en-GB" sz="1100" spc="-20">
                    <a:solidFill>
                      <a:schemeClr val="tx1">
                        <a:lumMod val="75000"/>
                        <a:lumOff val="25000"/>
                      </a:schemeClr>
                    </a:solidFill>
                    <a:latin typeface="Trebuchet MS" panose="020B0703020202090204" pitchFamily="34" charset="0"/>
                  </a:rPr>
                  <a:t>Learn from failure</a:t>
                </a:r>
              </a:p>
            </p:txBody>
          </p:sp>
        </p:grpSp>
        <p:grpSp>
          <p:nvGrpSpPr>
            <p:cNvPr id="59" name="Groupe 58">
              <a:extLst>
                <a:ext uri="{FF2B5EF4-FFF2-40B4-BE49-F238E27FC236}">
                  <a16:creationId xmlns:a16="http://schemas.microsoft.com/office/drawing/2014/main" id="{88E3B340-B5A2-A147-A567-68D854410DF9}"/>
                </a:ext>
              </a:extLst>
            </p:cNvPr>
            <p:cNvGrpSpPr/>
            <p:nvPr/>
          </p:nvGrpSpPr>
          <p:grpSpPr>
            <a:xfrm>
              <a:off x="6464445" y="5704272"/>
              <a:ext cx="1484702" cy="772525"/>
              <a:chOff x="7714275" y="5804537"/>
              <a:chExt cx="1484702" cy="772525"/>
            </a:xfrm>
          </p:grpSpPr>
          <p:sp>
            <p:nvSpPr>
              <p:cNvPr id="63" name="ZoneTexte 62">
                <a:extLst>
                  <a:ext uri="{FF2B5EF4-FFF2-40B4-BE49-F238E27FC236}">
                    <a16:creationId xmlns:a16="http://schemas.microsoft.com/office/drawing/2014/main" id="{D86CE6D9-FBF4-4241-8647-80F17457129F}"/>
                  </a:ext>
                </a:extLst>
              </p:cNvPr>
              <p:cNvSpPr txBox="1"/>
              <p:nvPr/>
            </p:nvSpPr>
            <p:spPr>
              <a:xfrm>
                <a:off x="7714275" y="5804537"/>
                <a:ext cx="1484702" cy="449835"/>
              </a:xfrm>
              <a:prstGeom prst="rect">
                <a:avLst/>
              </a:prstGeom>
              <a:noFill/>
              <a:ln w="28575">
                <a:solidFill>
                  <a:srgbClr val="646D7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1400">
                    <a:solidFill>
                      <a:schemeClr val="tx1">
                        <a:lumMod val="75000"/>
                        <a:lumOff val="25000"/>
                      </a:schemeClr>
                    </a:solidFill>
                    <a:latin typeface="Trebuchet MS" panose="020B070302020209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200"/>
                  <a:t>Adversarial Learning</a:t>
                </a:r>
              </a:p>
            </p:txBody>
          </p:sp>
          <p:sp>
            <p:nvSpPr>
              <p:cNvPr id="73" name="Rectangle 72">
                <a:extLst>
                  <a:ext uri="{FF2B5EF4-FFF2-40B4-BE49-F238E27FC236}">
                    <a16:creationId xmlns:a16="http://schemas.microsoft.com/office/drawing/2014/main" id="{09034F08-9999-C74E-9165-96BC08328508}"/>
                  </a:ext>
                </a:extLst>
              </p:cNvPr>
              <p:cNvSpPr/>
              <p:nvPr/>
            </p:nvSpPr>
            <p:spPr>
              <a:xfrm>
                <a:off x="7714276" y="6339369"/>
                <a:ext cx="1484701" cy="237693"/>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r>
                  <a:rPr lang="en-GB" sz="1100" spc="-20">
                    <a:solidFill>
                      <a:schemeClr val="tx1">
                        <a:lumMod val="75000"/>
                        <a:lumOff val="25000"/>
                      </a:schemeClr>
                    </a:solidFill>
                    <a:latin typeface="Trebuchet MS" panose="020B0703020202090204" pitchFamily="34" charset="0"/>
                  </a:rPr>
                  <a:t>Try to fool the model</a:t>
                </a:r>
              </a:p>
            </p:txBody>
          </p:sp>
        </p:grpSp>
        <p:grpSp>
          <p:nvGrpSpPr>
            <p:cNvPr id="57" name="Groupe 56">
              <a:extLst>
                <a:ext uri="{FF2B5EF4-FFF2-40B4-BE49-F238E27FC236}">
                  <a16:creationId xmlns:a16="http://schemas.microsoft.com/office/drawing/2014/main" id="{D914177D-769D-AA41-8FC7-6E986FD0CB98}"/>
                </a:ext>
              </a:extLst>
            </p:cNvPr>
            <p:cNvGrpSpPr/>
            <p:nvPr/>
          </p:nvGrpSpPr>
          <p:grpSpPr>
            <a:xfrm>
              <a:off x="8157329" y="5704272"/>
              <a:ext cx="1484701" cy="767384"/>
              <a:chOff x="9349354" y="6003418"/>
              <a:chExt cx="1484701" cy="767384"/>
            </a:xfrm>
          </p:grpSpPr>
          <p:sp>
            <p:nvSpPr>
              <p:cNvPr id="5" name="ZoneTexte 4">
                <a:extLst>
                  <a:ext uri="{FF2B5EF4-FFF2-40B4-BE49-F238E27FC236}">
                    <a16:creationId xmlns:a16="http://schemas.microsoft.com/office/drawing/2014/main" id="{B1CA84E9-7BAB-4A44-B757-E80904434881}"/>
                  </a:ext>
                </a:extLst>
              </p:cNvPr>
              <p:cNvSpPr txBox="1"/>
              <p:nvPr/>
            </p:nvSpPr>
            <p:spPr>
              <a:xfrm>
                <a:off x="9349354" y="6003418"/>
                <a:ext cx="1484700" cy="450280"/>
              </a:xfrm>
              <a:prstGeom prst="rect">
                <a:avLst/>
              </a:prstGeom>
              <a:noFill/>
              <a:ln w="28575">
                <a:solidFill>
                  <a:srgbClr val="646D7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1400">
                    <a:solidFill>
                      <a:schemeClr val="tx1">
                        <a:lumMod val="75000"/>
                        <a:lumOff val="25000"/>
                      </a:schemeClr>
                    </a:solidFill>
                    <a:latin typeface="Trebuchet MS" panose="020B070302020209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200"/>
                  <a:t>Semi-supervised</a:t>
                </a:r>
              </a:p>
              <a:p>
                <a:r>
                  <a:rPr lang="en-GB" sz="1200"/>
                  <a:t>Learning</a:t>
                </a:r>
              </a:p>
            </p:txBody>
          </p:sp>
          <p:sp>
            <p:nvSpPr>
              <p:cNvPr id="74" name="Rectangle 73">
                <a:extLst>
                  <a:ext uri="{FF2B5EF4-FFF2-40B4-BE49-F238E27FC236}">
                    <a16:creationId xmlns:a16="http://schemas.microsoft.com/office/drawing/2014/main" id="{FDBBE0B6-3C25-B647-9C41-4CF4234DA5A7}"/>
                  </a:ext>
                </a:extLst>
              </p:cNvPr>
              <p:cNvSpPr/>
              <p:nvPr/>
            </p:nvSpPr>
            <p:spPr>
              <a:xfrm>
                <a:off x="9349354" y="6533109"/>
                <a:ext cx="1484701" cy="237693"/>
              </a:xfrm>
              <a:prstGeom prst="rect">
                <a:avLst/>
              </a:prstGeom>
              <a:solidFill>
                <a:schemeClr val="accent3">
                  <a:lumMod val="40000"/>
                  <a:lumOff val="60000"/>
                </a:schemeClr>
              </a:solid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46800" rtlCol="0" anchor="ctr"/>
              <a:lstStyle/>
              <a:p>
                <a:pPr algn="ctr"/>
                <a:r>
                  <a:rPr lang="en-GB" sz="1100" spc="-20">
                    <a:solidFill>
                      <a:schemeClr val="tx1">
                        <a:lumMod val="75000"/>
                        <a:lumOff val="25000"/>
                      </a:schemeClr>
                    </a:solidFill>
                    <a:latin typeface="Trebuchet MS" panose="020B0703020202090204" pitchFamily="34" charset="0"/>
                  </a:rPr>
                  <a:t>Auto-label data</a:t>
                </a:r>
              </a:p>
            </p:txBody>
          </p:sp>
        </p:grpSp>
        <p:cxnSp>
          <p:nvCxnSpPr>
            <p:cNvPr id="75" name="Connecteur droit 74">
              <a:extLst>
                <a:ext uri="{FF2B5EF4-FFF2-40B4-BE49-F238E27FC236}">
                  <a16:creationId xmlns:a16="http://schemas.microsoft.com/office/drawing/2014/main" id="{70D87A7C-EAA8-3749-8030-643E36FC0D76}"/>
                </a:ext>
              </a:extLst>
            </p:cNvPr>
            <p:cNvCxnSpPr>
              <a:cxnSpLocks/>
              <a:stCxn id="71" idx="1"/>
            </p:cNvCxnSpPr>
            <p:nvPr/>
          </p:nvCxnSpPr>
          <p:spPr>
            <a:xfrm flipH="1">
              <a:off x="1854954" y="6134270"/>
              <a:ext cx="788526" cy="2420"/>
            </a:xfrm>
            <a:prstGeom prst="line">
              <a:avLst/>
            </a:prstGeom>
            <a:ln w="28575">
              <a:solidFill>
                <a:srgbClr val="646D78"/>
              </a:solidFill>
              <a:prstDash val="sysDash"/>
            </a:ln>
          </p:spPr>
          <p:style>
            <a:lnRef idx="1">
              <a:schemeClr val="accent1"/>
            </a:lnRef>
            <a:fillRef idx="0">
              <a:schemeClr val="accent1"/>
            </a:fillRef>
            <a:effectRef idx="0">
              <a:schemeClr val="accent1"/>
            </a:effectRef>
            <a:fontRef idx="minor">
              <a:schemeClr val="tx1"/>
            </a:fontRef>
          </p:style>
        </p:cxnSp>
      </p:grpSp>
      <p:sp>
        <p:nvSpPr>
          <p:cNvPr id="65" name="ZoneTexte 64">
            <a:extLst>
              <a:ext uri="{FF2B5EF4-FFF2-40B4-BE49-F238E27FC236}">
                <a16:creationId xmlns:a16="http://schemas.microsoft.com/office/drawing/2014/main" id="{5F417F21-0C5E-BA4D-A611-2A7EF9402C6E}"/>
              </a:ext>
            </a:extLst>
          </p:cNvPr>
          <p:cNvSpPr txBox="1"/>
          <p:nvPr/>
        </p:nvSpPr>
        <p:spPr>
          <a:xfrm>
            <a:off x="515402" y="1258199"/>
            <a:ext cx="11123558" cy="307777"/>
          </a:xfrm>
          <a:prstGeom prst="rect">
            <a:avLst/>
          </a:prstGeom>
          <a:noFill/>
        </p:spPr>
        <p:txBody>
          <a:bodyPr wrap="none" rtlCol="0">
            <a:spAutoFit/>
          </a:bodyPr>
          <a:lstStyle/>
          <a:p>
            <a:r>
              <a:rPr lang="en-GB" sz="1400">
                <a:latin typeface="Trebuchet MS" panose="020B0703020202090204" pitchFamily="34" charset="0"/>
              </a:rPr>
              <a:t>Here is just an overview of most machine learning fields. We’ll see that deep learning / neural nets can improve on almost all of them!</a:t>
            </a:r>
          </a:p>
        </p:txBody>
      </p:sp>
    </p:spTree>
    <p:extLst>
      <p:ext uri="{BB962C8B-B14F-4D97-AF65-F5344CB8AC3E}">
        <p14:creationId xmlns:p14="http://schemas.microsoft.com/office/powerpoint/2010/main" val="271537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9836301"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WHY DO WE NEED DEEP LEARNING </a:t>
            </a:r>
            <a:r>
              <a:rPr lang="fr-FR" sz="2800">
                <a:solidFill>
                  <a:schemeClr val="tx1">
                    <a:lumMod val="65000"/>
                    <a:lumOff val="35000"/>
                  </a:schemeClr>
                </a:solidFill>
                <a:latin typeface="Arial" panose="020B0604020202020204" pitchFamily="34" charset="0"/>
                <a:cs typeface="Arial" panose="020B0604020202020204" pitchFamily="34" charset="0"/>
              </a:rPr>
              <a:t>&amp;</a:t>
            </a:r>
            <a:r>
              <a:rPr lang="fr-FR" sz="2800">
                <a:solidFill>
                  <a:schemeClr val="tx1">
                    <a:lumMod val="65000"/>
                    <a:lumOff val="35000"/>
                  </a:schemeClr>
                </a:solidFill>
                <a:latin typeface="Trebuchet MS" panose="020B0703020202090204" pitchFamily="34" charset="0"/>
                <a:cs typeface="Futura Medium" panose="020B0602020204020303" pitchFamily="34" charset="-79"/>
              </a:rPr>
              <a:t> NEURAL NETWORKS?</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08BA7ABF-BF16-3843-AD47-C82EC04FE9DE}"/>
              </a:ext>
            </a:extLst>
          </p:cNvPr>
          <p:cNvSpPr txBox="1"/>
          <p:nvPr/>
        </p:nvSpPr>
        <p:spPr>
          <a:xfrm>
            <a:off x="8439987" y="4272516"/>
            <a:ext cx="2520000" cy="830997"/>
          </a:xfrm>
          <a:prstGeom prst="rect">
            <a:avLst/>
          </a:prstGeom>
          <a:noFill/>
        </p:spPr>
        <p:txBody>
          <a:bodyPr wrap="square" rtlCol="0">
            <a:spAutoFit/>
          </a:bodyPr>
          <a:lstStyle/>
          <a:p>
            <a:pPr algn="ctr"/>
            <a:r>
              <a:rPr lang="en-GB" sz="1600" b="1">
                <a:latin typeface="Trebuchet MS" panose="020B0703020202090204" pitchFamily="34" charset="0"/>
              </a:rPr>
              <a:t>Special types of data</a:t>
            </a:r>
            <a:r>
              <a:rPr lang="en-GB" sz="1600">
                <a:latin typeface="Trebuchet MS" panose="020B0703020202090204" pitchFamily="34" charset="0"/>
              </a:rPr>
              <a:t>: images, videos, text, speech…</a:t>
            </a:r>
          </a:p>
        </p:txBody>
      </p:sp>
      <p:sp>
        <p:nvSpPr>
          <p:cNvPr id="6" name="Rectangle 5">
            <a:extLst>
              <a:ext uri="{FF2B5EF4-FFF2-40B4-BE49-F238E27FC236}">
                <a16:creationId xmlns:a16="http://schemas.microsoft.com/office/drawing/2014/main" id="{E0C00B9C-9E57-0546-ADEB-0ABD4A4C8642}"/>
              </a:ext>
            </a:extLst>
          </p:cNvPr>
          <p:cNvSpPr/>
          <p:nvPr/>
        </p:nvSpPr>
        <p:spPr>
          <a:xfrm>
            <a:off x="1014923" y="4272516"/>
            <a:ext cx="2520000" cy="830997"/>
          </a:xfrm>
          <a:prstGeom prst="rect">
            <a:avLst/>
          </a:prstGeom>
        </p:spPr>
        <p:txBody>
          <a:bodyPr wrap="square">
            <a:spAutoFit/>
          </a:bodyPr>
          <a:lstStyle/>
          <a:p>
            <a:pPr algn="ctr"/>
            <a:r>
              <a:rPr lang="en-GB" sz="1600" b="1">
                <a:latin typeface="Trebuchet MS" panose="020B0703020202090204" pitchFamily="34" charset="0"/>
              </a:rPr>
              <a:t>More complex tasks</a:t>
            </a:r>
            <a:r>
              <a:rPr lang="en-GB" sz="1600">
                <a:latin typeface="Trebuchet MS" panose="020B0703020202090204" pitchFamily="34" charset="0"/>
              </a:rPr>
              <a:t>: big data (more inputs), distributed computing</a:t>
            </a:r>
          </a:p>
        </p:txBody>
      </p:sp>
      <p:sp>
        <p:nvSpPr>
          <p:cNvPr id="7" name="Rectangle 6">
            <a:extLst>
              <a:ext uri="{FF2B5EF4-FFF2-40B4-BE49-F238E27FC236}">
                <a16:creationId xmlns:a16="http://schemas.microsoft.com/office/drawing/2014/main" id="{0210B1D6-5B46-6447-B6C5-FDEB0AFDEBDE}"/>
              </a:ext>
            </a:extLst>
          </p:cNvPr>
          <p:cNvSpPr/>
          <p:nvPr/>
        </p:nvSpPr>
        <p:spPr>
          <a:xfrm>
            <a:off x="4796568" y="4272516"/>
            <a:ext cx="2520000" cy="830997"/>
          </a:xfrm>
          <a:prstGeom prst="rect">
            <a:avLst/>
          </a:prstGeom>
        </p:spPr>
        <p:txBody>
          <a:bodyPr wrap="square">
            <a:spAutoFit/>
          </a:bodyPr>
          <a:lstStyle/>
          <a:p>
            <a:pPr algn="ctr"/>
            <a:r>
              <a:rPr lang="en-GB" sz="1600" b="1">
                <a:latin typeface="Trebuchet MS" panose="020B0703020202090204" pitchFamily="34" charset="0"/>
              </a:rPr>
              <a:t>Higher performance</a:t>
            </a:r>
            <a:r>
              <a:rPr lang="en-GB" sz="1600">
                <a:latin typeface="Trebuchet MS" panose="020B0703020202090204" pitchFamily="34" charset="0"/>
              </a:rPr>
              <a:t>: more parameters, non-linear mappings</a:t>
            </a:r>
          </a:p>
        </p:txBody>
      </p:sp>
      <p:pic>
        <p:nvPicPr>
          <p:cNvPr id="9" name="Image 8">
            <a:extLst>
              <a:ext uri="{FF2B5EF4-FFF2-40B4-BE49-F238E27FC236}">
                <a16:creationId xmlns:a16="http://schemas.microsoft.com/office/drawing/2014/main" id="{20D77796-C6D1-3B4C-9B7D-7D02B6703A3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42013" y="1489929"/>
            <a:ext cx="3127745" cy="2494919"/>
          </a:xfrm>
          <a:prstGeom prst="rect">
            <a:avLst/>
          </a:prstGeom>
        </p:spPr>
      </p:pic>
      <p:pic>
        <p:nvPicPr>
          <p:cNvPr id="12" name="Image 11" descr="Une image contenant assiette, périphérique&#10;&#10;Description générée automatiquement">
            <a:extLst>
              <a:ext uri="{FF2B5EF4-FFF2-40B4-BE49-F238E27FC236}">
                <a16:creationId xmlns:a16="http://schemas.microsoft.com/office/drawing/2014/main" id="{8C60CEEA-E4EC-7744-81BB-19381590D0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30635" y="1521602"/>
            <a:ext cx="2672932" cy="2494311"/>
          </a:xfrm>
          <a:prstGeom prst="rect">
            <a:avLst/>
          </a:prstGeom>
        </p:spPr>
      </p:pic>
      <p:grpSp>
        <p:nvGrpSpPr>
          <p:cNvPr id="22" name="Groupe 21">
            <a:extLst>
              <a:ext uri="{FF2B5EF4-FFF2-40B4-BE49-F238E27FC236}">
                <a16:creationId xmlns:a16="http://schemas.microsoft.com/office/drawing/2014/main" id="{5DE417BA-5B59-6148-A2E5-49913608B1F7}"/>
              </a:ext>
            </a:extLst>
          </p:cNvPr>
          <p:cNvGrpSpPr/>
          <p:nvPr/>
        </p:nvGrpSpPr>
        <p:grpSpPr>
          <a:xfrm>
            <a:off x="8279298" y="1703860"/>
            <a:ext cx="2672932" cy="2055220"/>
            <a:chOff x="8322640" y="2160852"/>
            <a:chExt cx="2447395" cy="1827071"/>
          </a:xfrm>
        </p:grpSpPr>
        <p:pic>
          <p:nvPicPr>
            <p:cNvPr id="14" name="Image 13">
              <a:extLst>
                <a:ext uri="{FF2B5EF4-FFF2-40B4-BE49-F238E27FC236}">
                  <a16:creationId xmlns:a16="http://schemas.microsoft.com/office/drawing/2014/main" id="{6EBDC0BB-EC6B-F142-A5E7-2CF96E0B0B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53411" y="3195923"/>
              <a:ext cx="792000" cy="792000"/>
            </a:xfrm>
            <a:prstGeom prst="rect">
              <a:avLst/>
            </a:prstGeom>
          </p:spPr>
        </p:pic>
        <p:pic>
          <p:nvPicPr>
            <p:cNvPr id="15" name="Image 14">
              <a:extLst>
                <a:ext uri="{FF2B5EF4-FFF2-40B4-BE49-F238E27FC236}">
                  <a16:creationId xmlns:a16="http://schemas.microsoft.com/office/drawing/2014/main" id="{6DBE7D19-F1FE-9E40-8CFF-88C09CCC9F4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22640" y="2910366"/>
              <a:ext cx="928413" cy="928413"/>
            </a:xfrm>
            <a:prstGeom prst="rect">
              <a:avLst/>
            </a:prstGeom>
          </p:spPr>
        </p:pic>
        <p:pic>
          <p:nvPicPr>
            <p:cNvPr id="16" name="Image 15">
              <a:extLst>
                <a:ext uri="{FF2B5EF4-FFF2-40B4-BE49-F238E27FC236}">
                  <a16:creationId xmlns:a16="http://schemas.microsoft.com/office/drawing/2014/main" id="{85A50090-B01C-5D49-A71E-5D3CA8997FE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0511" y="2160852"/>
              <a:ext cx="828000" cy="828000"/>
            </a:xfrm>
            <a:prstGeom prst="rect">
              <a:avLst/>
            </a:prstGeom>
          </p:spPr>
        </p:pic>
        <p:grpSp>
          <p:nvGrpSpPr>
            <p:cNvPr id="21" name="Groupe 20">
              <a:extLst>
                <a:ext uri="{FF2B5EF4-FFF2-40B4-BE49-F238E27FC236}">
                  <a16:creationId xmlns:a16="http://schemas.microsoft.com/office/drawing/2014/main" id="{0E4F70DD-5608-5D43-A99F-98E855EE1E8A}"/>
                </a:ext>
              </a:extLst>
            </p:cNvPr>
            <p:cNvGrpSpPr/>
            <p:nvPr/>
          </p:nvGrpSpPr>
          <p:grpSpPr>
            <a:xfrm>
              <a:off x="9758806" y="2196626"/>
              <a:ext cx="1011229" cy="952095"/>
              <a:chOff x="10184810" y="1316792"/>
              <a:chExt cx="1011229" cy="952095"/>
            </a:xfrm>
          </p:grpSpPr>
          <p:pic>
            <p:nvPicPr>
              <p:cNvPr id="19" name="Image 18">
                <a:extLst>
                  <a:ext uri="{FF2B5EF4-FFF2-40B4-BE49-F238E27FC236}">
                    <a16:creationId xmlns:a16="http://schemas.microsoft.com/office/drawing/2014/main" id="{EBF0BD39-DD05-3648-8B6C-E63CE92EFE9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10576947" y="1630934"/>
                <a:ext cx="619092" cy="637953"/>
              </a:xfrm>
              <a:prstGeom prst="rect">
                <a:avLst/>
              </a:prstGeom>
            </p:spPr>
          </p:pic>
          <p:sp>
            <p:nvSpPr>
              <p:cNvPr id="20" name="Rectangle : coins arrondis 19">
                <a:extLst>
                  <a:ext uri="{FF2B5EF4-FFF2-40B4-BE49-F238E27FC236}">
                    <a16:creationId xmlns:a16="http://schemas.microsoft.com/office/drawing/2014/main" id="{57D4EB98-0EBB-874D-80A2-F6064E233484}"/>
                  </a:ext>
                </a:extLst>
              </p:cNvPr>
              <p:cNvSpPr/>
              <p:nvPr/>
            </p:nvSpPr>
            <p:spPr>
              <a:xfrm>
                <a:off x="10258957" y="1440139"/>
                <a:ext cx="624504" cy="4116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a:extLst>
                  <a:ext uri="{FF2B5EF4-FFF2-40B4-BE49-F238E27FC236}">
                    <a16:creationId xmlns:a16="http://schemas.microsoft.com/office/drawing/2014/main" id="{FA6AA1FC-8582-3748-9D1A-4C8820E8181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184810" y="1316792"/>
                <a:ext cx="751532" cy="751532"/>
              </a:xfrm>
              <a:prstGeom prst="rect">
                <a:avLst/>
              </a:prstGeom>
            </p:spPr>
          </p:pic>
        </p:grpSp>
      </p:grpSp>
      <p:sp>
        <p:nvSpPr>
          <p:cNvPr id="23" name="Rectangle 3">
            <a:extLst>
              <a:ext uri="{FF2B5EF4-FFF2-40B4-BE49-F238E27FC236}">
                <a16:creationId xmlns:a16="http://schemas.microsoft.com/office/drawing/2014/main" id="{65875422-C7F3-6041-B0D1-24D1944195CA}"/>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e 10">
            <a:extLst>
              <a:ext uri="{FF2B5EF4-FFF2-40B4-BE49-F238E27FC236}">
                <a16:creationId xmlns:a16="http://schemas.microsoft.com/office/drawing/2014/main" id="{7513C6B9-98C4-C94F-AEEB-D35A535BBC51}"/>
              </a:ext>
            </a:extLst>
          </p:cNvPr>
          <p:cNvGrpSpPr/>
          <p:nvPr/>
        </p:nvGrpSpPr>
        <p:grpSpPr>
          <a:xfrm>
            <a:off x="972883" y="5554340"/>
            <a:ext cx="10430846" cy="584775"/>
            <a:chOff x="972883" y="5575360"/>
            <a:chExt cx="10430846" cy="584775"/>
          </a:xfrm>
        </p:grpSpPr>
        <p:sp>
          <p:nvSpPr>
            <p:cNvPr id="8" name="Flèche vers la droite 7">
              <a:extLst>
                <a:ext uri="{FF2B5EF4-FFF2-40B4-BE49-F238E27FC236}">
                  <a16:creationId xmlns:a16="http://schemas.microsoft.com/office/drawing/2014/main" id="{5647D86C-48BD-C74F-BC93-C4636A5FECB3}"/>
                </a:ext>
              </a:extLst>
            </p:cNvPr>
            <p:cNvSpPr/>
            <p:nvPr/>
          </p:nvSpPr>
          <p:spPr>
            <a:xfrm>
              <a:off x="972883" y="5585197"/>
              <a:ext cx="357351" cy="567558"/>
            </a:xfrm>
            <a:prstGeom prst="rightArrow">
              <a:avLst/>
            </a:prstGeom>
            <a:solidFill>
              <a:srgbClr val="CBA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10" name="ZoneTexte 9">
              <a:extLst>
                <a:ext uri="{FF2B5EF4-FFF2-40B4-BE49-F238E27FC236}">
                  <a16:creationId xmlns:a16="http://schemas.microsoft.com/office/drawing/2014/main" id="{29105376-F206-AA40-8079-C27542E329DD}"/>
                </a:ext>
              </a:extLst>
            </p:cNvPr>
            <p:cNvSpPr txBox="1"/>
            <p:nvPr/>
          </p:nvSpPr>
          <p:spPr>
            <a:xfrm>
              <a:off x="1545025" y="5575360"/>
              <a:ext cx="9858704" cy="584775"/>
            </a:xfrm>
            <a:prstGeom prst="rect">
              <a:avLst/>
            </a:prstGeom>
            <a:solidFill>
              <a:schemeClr val="accent3">
                <a:lumMod val="40000"/>
                <a:lumOff val="60000"/>
              </a:schemeClr>
            </a:solidFill>
          </p:spPr>
          <p:txBody>
            <a:bodyPr wrap="square">
              <a:spAutoFit/>
            </a:bodyPr>
            <a:lstStyle>
              <a:defPPr>
                <a:defRPr lang="fr-FR"/>
              </a:defPPr>
              <a:lvl1pPr algn="ctr">
                <a:defRPr sz="1600">
                  <a:latin typeface="Trebuchet MS" panose="020B0703020202090204" pitchFamily="34" charset="0"/>
                </a:defRPr>
              </a:lvl1pPr>
            </a:lstStyle>
            <a:p>
              <a:pPr algn="l"/>
              <a:r>
                <a:rPr lang="en-GB" i="1"/>
                <a:t>Deep learning and its tools (neural networks, gradient learning) can be used in almost all the fields of machine learning presented in the previous slide (supervised, unsupervised, reinforcement, etc.)!</a:t>
              </a:r>
            </a:p>
          </p:txBody>
        </p:sp>
      </p:grpSp>
    </p:spTree>
    <p:extLst>
      <p:ext uri="{BB962C8B-B14F-4D97-AF65-F5344CB8AC3E}">
        <p14:creationId xmlns:p14="http://schemas.microsoft.com/office/powerpoint/2010/main" val="573200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E1FE57D-C340-964B-B37B-10B4FA2B2A7A}"/>
              </a:ext>
            </a:extLst>
          </p:cNvPr>
          <p:cNvSpPr/>
          <p:nvPr/>
        </p:nvSpPr>
        <p:spPr>
          <a:xfrm rot="5400000">
            <a:off x="-386319" y="386315"/>
            <a:ext cx="6868636" cy="6096002"/>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algn="ctr"/>
            <a:endParaRPr lang="fr-FR"/>
          </a:p>
        </p:txBody>
      </p:sp>
      <p:sp>
        <p:nvSpPr>
          <p:cNvPr id="3" name="ZoneTexte 2">
            <a:extLst>
              <a:ext uri="{FF2B5EF4-FFF2-40B4-BE49-F238E27FC236}">
                <a16:creationId xmlns:a16="http://schemas.microsoft.com/office/drawing/2014/main" id="{B975533A-9A5F-7040-8597-07F0AC32C851}"/>
              </a:ext>
            </a:extLst>
          </p:cNvPr>
          <p:cNvSpPr txBox="1"/>
          <p:nvPr/>
        </p:nvSpPr>
        <p:spPr>
          <a:xfrm>
            <a:off x="6485862" y="2018818"/>
            <a:ext cx="5443868" cy="1200329"/>
          </a:xfrm>
          <a:prstGeom prst="rect">
            <a:avLst/>
          </a:prstGeom>
          <a:noFill/>
        </p:spPr>
        <p:txBody>
          <a:bodyPr wrap="square" rtlCol="0">
            <a:spAutoFit/>
          </a:bodyPr>
          <a:lstStyle/>
          <a:p>
            <a:r>
              <a:rPr lang="fr-FR" sz="3600">
                <a:solidFill>
                  <a:schemeClr val="tx1">
                    <a:lumMod val="65000"/>
                    <a:lumOff val="35000"/>
                  </a:schemeClr>
                </a:solidFill>
                <a:latin typeface="Trebuchet MS" panose="020B0703020202090204" pitchFamily="34" charset="0"/>
                <a:cs typeface="Futura Medium" panose="020B0602020204020303" pitchFamily="34" charset="-79"/>
              </a:rPr>
              <a:t>DEEP LEARNING &amp; NEURAL NETWORKS</a:t>
            </a:r>
          </a:p>
        </p:txBody>
      </p:sp>
      <p:cxnSp>
        <p:nvCxnSpPr>
          <p:cNvPr id="4" name="Connecteur droit 3">
            <a:extLst>
              <a:ext uri="{FF2B5EF4-FFF2-40B4-BE49-F238E27FC236}">
                <a16:creationId xmlns:a16="http://schemas.microsoft.com/office/drawing/2014/main" id="{B1B49513-3403-CF4C-B03B-130201C6F748}"/>
              </a:ext>
            </a:extLst>
          </p:cNvPr>
          <p:cNvCxnSpPr/>
          <p:nvPr/>
        </p:nvCxnSpPr>
        <p:spPr>
          <a:xfrm>
            <a:off x="6581557" y="3455802"/>
            <a:ext cx="1488558" cy="0"/>
          </a:xfrm>
          <a:prstGeom prst="line">
            <a:avLst/>
          </a:prstGeom>
          <a:ln w="28575">
            <a:solidFill>
              <a:srgbClr val="646D78"/>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FDB0F1-1B32-E649-9E5B-60C334BCC3A8}"/>
              </a:ext>
            </a:extLst>
          </p:cNvPr>
          <p:cNvSpPr/>
          <p:nvPr/>
        </p:nvSpPr>
        <p:spPr>
          <a:xfrm>
            <a:off x="6485862" y="3684249"/>
            <a:ext cx="3453189" cy="1015663"/>
          </a:xfrm>
          <a:prstGeom prst="rect">
            <a:avLst/>
          </a:prstGeom>
        </p:spPr>
        <p:txBody>
          <a:bodyPr wrap="none">
            <a:spAutoFit/>
          </a:bodyPr>
          <a:lstStyle/>
          <a:p>
            <a:r>
              <a:rPr lang="en-GB" sz="2000">
                <a:solidFill>
                  <a:schemeClr val="tx1">
                    <a:lumMod val="65000"/>
                    <a:lumOff val="35000"/>
                  </a:schemeClr>
                </a:solidFill>
                <a:latin typeface="Trebuchet MS" panose="020B0703020202090204" pitchFamily="34" charset="0"/>
                <a:cs typeface="Futura Medium" panose="020B0602020204020303" pitchFamily="34" charset="-79"/>
              </a:rPr>
              <a:t>History</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Learning methods</a:t>
            </a:r>
          </a:p>
          <a:p>
            <a:r>
              <a:rPr lang="en-GB" sz="2000">
                <a:solidFill>
                  <a:schemeClr val="tx1">
                    <a:lumMod val="65000"/>
                    <a:lumOff val="35000"/>
                  </a:schemeClr>
                </a:solidFill>
                <a:latin typeface="Trebuchet MS" panose="020B0703020202090204" pitchFamily="34" charset="0"/>
                <a:cs typeface="Futura Medium" panose="020B0602020204020303" pitchFamily="34" charset="-79"/>
              </a:rPr>
              <a:t>Implementation with Python</a:t>
            </a:r>
          </a:p>
        </p:txBody>
      </p:sp>
      <p:sp>
        <p:nvSpPr>
          <p:cNvPr id="7" name="Rectangle 3">
            <a:extLst>
              <a:ext uri="{FF2B5EF4-FFF2-40B4-BE49-F238E27FC236}">
                <a16:creationId xmlns:a16="http://schemas.microsoft.com/office/drawing/2014/main" id="{AA312CD3-181E-224F-8AD6-4FD915A57C84}"/>
              </a:ext>
            </a:extLst>
          </p:cNvPr>
          <p:cNvSpPr/>
          <p:nvPr/>
        </p:nvSpPr>
        <p:spPr>
          <a:xfrm rot="5400000">
            <a:off x="1648152" y="2310702"/>
            <a:ext cx="1837598" cy="1731484"/>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 name="connsiteX0" fmla="*/ 0 w 12210901"/>
              <a:gd name="connsiteY0" fmla="*/ 0 h 823344"/>
              <a:gd name="connsiteX1" fmla="*/ 12210901 w 12210901"/>
              <a:gd name="connsiteY1" fmla="*/ 187743 h 823344"/>
              <a:gd name="connsiteX2" fmla="*/ 12192000 w 12210901"/>
              <a:gd name="connsiteY2" fmla="*/ 823344 h 823344"/>
              <a:gd name="connsiteX3" fmla="*/ 0 w 12210901"/>
              <a:gd name="connsiteY3" fmla="*/ 823344 h 823344"/>
              <a:gd name="connsiteX4" fmla="*/ 0 w 12210901"/>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0901" h="823344">
                <a:moveTo>
                  <a:pt x="0" y="0"/>
                </a:moveTo>
                <a:lnTo>
                  <a:pt x="12210901" y="187743"/>
                </a:lnTo>
                <a:lnTo>
                  <a:pt x="12192000" y="823344"/>
                </a:lnTo>
                <a:lnTo>
                  <a:pt x="0" y="823344"/>
                </a:lnTo>
                <a:lnTo>
                  <a:pt x="0" y="0"/>
                </a:lnTo>
                <a:close/>
              </a:path>
            </a:pathLst>
          </a:custGeom>
          <a:solidFill>
            <a:srgbClr val="646D78"/>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0000" tIns="180000" bIns="0" rtlCol="0" anchor="ctr">
            <a:scene3d>
              <a:camera prst="orthographicFront">
                <a:rot lat="0" lon="0" rev="5400000"/>
              </a:camera>
              <a:lightRig rig="threePt" dir="t"/>
            </a:scene3d>
          </a:bodyPr>
          <a:lstStyle/>
          <a:p>
            <a:pPr algn="ctr"/>
            <a:r>
              <a:rPr lang="fr-FR" sz="4800">
                <a:latin typeface="Trebuchet MS" panose="020B0703020202090204" pitchFamily="34" charset="0"/>
              </a:rPr>
              <a:t>2</a:t>
            </a:r>
          </a:p>
        </p:txBody>
      </p:sp>
    </p:spTree>
    <p:extLst>
      <p:ext uri="{BB962C8B-B14F-4D97-AF65-F5344CB8AC3E}">
        <p14:creationId xmlns:p14="http://schemas.microsoft.com/office/powerpoint/2010/main" val="1210812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27512"/>
            <a:ext cx="11359849"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THE HISTORY OF AI AND NEURAL NETWORKS: NOT A RECENT IDEA</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8AD76DEA-0140-3147-9871-F378AA7FCA84}"/>
              </a:ext>
            </a:extLst>
          </p:cNvPr>
          <p:cNvSpPr/>
          <p:nvPr/>
        </p:nvSpPr>
        <p:spPr>
          <a:xfrm>
            <a:off x="595421" y="1404904"/>
            <a:ext cx="11079128" cy="2062103"/>
          </a:xfrm>
          <a:prstGeom prst="rect">
            <a:avLst/>
          </a:prstGeom>
        </p:spPr>
        <p:txBody>
          <a:bodyPr wrap="square">
            <a:spAutoFit/>
          </a:bodyPr>
          <a:lstStyle/>
          <a:p>
            <a:pPr marL="285750" indent="-285750">
              <a:buFont typeface="Arial" panose="020B0604020202020204" pitchFamily="34" charset="0"/>
              <a:buChar char="•"/>
            </a:pPr>
            <a:r>
              <a:rPr lang="en-US" sz="1600">
                <a:solidFill>
                  <a:schemeClr val="tx1">
                    <a:lumMod val="85000"/>
                    <a:lumOff val="15000"/>
                  </a:schemeClr>
                </a:solidFill>
                <a:latin typeface="Trebuchet MS" panose="020B0703020202090204" pitchFamily="34" charset="0"/>
              </a:rPr>
              <a:t>Unsurprisingly, the initial idea of neural networks was to simulate how neurons in the brain function.</a:t>
            </a:r>
          </a:p>
          <a:p>
            <a:pPr marL="285750" indent="-285750">
              <a:buFont typeface="Arial" panose="020B0604020202020204" pitchFamily="34" charset="0"/>
              <a:buChar char="•"/>
            </a:pPr>
            <a:endParaRPr lang="en-US" sz="1600">
              <a:solidFill>
                <a:schemeClr val="tx1">
                  <a:lumMod val="85000"/>
                  <a:lumOff val="15000"/>
                </a:schemeClr>
              </a:solidFill>
              <a:latin typeface="Trebuchet MS" panose="020B0703020202090204" pitchFamily="34" charset="0"/>
            </a:endParaRPr>
          </a:p>
          <a:p>
            <a:pPr marL="285750" indent="-285750">
              <a:buFont typeface="Arial" panose="020B0604020202020204" pitchFamily="34" charset="0"/>
              <a:buChar char="•"/>
            </a:pPr>
            <a:r>
              <a:rPr lang="en-US" sz="1600">
                <a:solidFill>
                  <a:schemeClr val="tx1">
                    <a:lumMod val="85000"/>
                    <a:lumOff val="15000"/>
                  </a:schemeClr>
                </a:solidFill>
                <a:latin typeface="Trebuchet MS" panose="020B0703020202090204" pitchFamily="34" charset="0"/>
              </a:rPr>
              <a:t>Basically, </a:t>
            </a:r>
            <a:r>
              <a:rPr lang="en-US" sz="1600" b="1">
                <a:solidFill>
                  <a:schemeClr val="tx1">
                    <a:lumMod val="85000"/>
                    <a:lumOff val="15000"/>
                  </a:schemeClr>
                </a:solidFill>
                <a:latin typeface="Trebuchet MS" panose="020B0703020202090204" pitchFamily="34" charset="0"/>
              </a:rPr>
              <a:t>a neuron is a cell that receives an input signal, transforms it, and outputs another signal</a:t>
            </a:r>
            <a:r>
              <a:rPr lang="en-US" sz="1600">
                <a:solidFill>
                  <a:schemeClr val="tx1">
                    <a:lumMod val="85000"/>
                    <a:lumOff val="15000"/>
                  </a:schemeClr>
                </a:solidFill>
                <a:latin typeface="Trebuchet MS" panose="020B0703020202090204" pitchFamily="34" charset="0"/>
              </a:rPr>
              <a:t>.</a:t>
            </a:r>
          </a:p>
          <a:p>
            <a:pPr marL="285750" indent="-285750">
              <a:buFont typeface="Arial" panose="020B0604020202020204" pitchFamily="34" charset="0"/>
              <a:buChar char="•"/>
            </a:pPr>
            <a:endParaRPr lang="en-US" sz="1600">
              <a:solidFill>
                <a:schemeClr val="tx1">
                  <a:lumMod val="85000"/>
                  <a:lumOff val="15000"/>
                </a:schemeClr>
              </a:solidFill>
              <a:latin typeface="Trebuchet MS" panose="020B0703020202090204" pitchFamily="34" charset="0"/>
            </a:endParaRPr>
          </a:p>
          <a:p>
            <a:pPr marL="285750" indent="-285750">
              <a:buFont typeface="Arial" panose="020B0604020202020204" pitchFamily="34" charset="0"/>
              <a:buChar char="•"/>
            </a:pPr>
            <a:r>
              <a:rPr lang="en-US" sz="1600">
                <a:solidFill>
                  <a:schemeClr val="tx1">
                    <a:lumMod val="85000"/>
                    <a:lumOff val="15000"/>
                  </a:schemeClr>
                </a:solidFill>
                <a:latin typeface="Trebuchet MS" panose="020B0703020202090204" pitchFamily="34" charset="0"/>
              </a:rPr>
              <a:t>Same with an artificial neuron: it receives data as an input, performs computations on it, and outputs another value. It also includes an </a:t>
            </a:r>
            <a:r>
              <a:rPr lang="en-US" sz="1600" b="1">
                <a:solidFill>
                  <a:schemeClr val="tx1">
                    <a:lumMod val="85000"/>
                    <a:lumOff val="15000"/>
                  </a:schemeClr>
                </a:solidFill>
                <a:latin typeface="Trebuchet MS" panose="020B0703020202090204" pitchFamily="34" charset="0"/>
              </a:rPr>
              <a:t>activation threshold</a:t>
            </a:r>
            <a:r>
              <a:rPr lang="en-US" sz="1600">
                <a:solidFill>
                  <a:schemeClr val="tx1">
                    <a:lumMod val="85000"/>
                    <a:lumOff val="15000"/>
                  </a:schemeClr>
                </a:solidFill>
                <a:latin typeface="Trebuchet MS" panose="020B0703020202090204" pitchFamily="34" charset="0"/>
              </a:rPr>
              <a:t>, to determine if the neuron “fires” – i.e. it outputs a value only if the result of its computations corresponds to a certain threshold. Basically, a neuron is just a node of functions.</a:t>
            </a:r>
            <a:endParaRPr lang="en-US" sz="1600">
              <a:solidFill>
                <a:schemeClr val="tx1">
                  <a:lumMod val="85000"/>
                  <a:lumOff val="15000"/>
                </a:schemeClr>
              </a:solidFill>
              <a:effectLst/>
              <a:latin typeface="Trebuchet MS" panose="020B0703020202090204" pitchFamily="34" charset="0"/>
            </a:endParaRPr>
          </a:p>
          <a:p>
            <a:pPr marL="285750" indent="-285750">
              <a:buFont typeface="Arial" panose="020B0604020202020204" pitchFamily="34" charset="0"/>
              <a:buChar char="•"/>
            </a:pPr>
            <a:endParaRPr lang="en-US" sz="1600">
              <a:solidFill>
                <a:schemeClr val="tx1">
                  <a:lumMod val="85000"/>
                  <a:lumOff val="15000"/>
                </a:schemeClr>
              </a:solidFill>
              <a:effectLst/>
              <a:latin typeface="Trebuchet MS" panose="020B0703020202090204" pitchFamily="34"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BC20009-0758-1241-BBDC-F8BE00C92B72}"/>
                  </a:ext>
                </a:extLst>
              </p:cNvPr>
              <p:cNvSpPr/>
              <p:nvPr/>
            </p:nvSpPr>
            <p:spPr>
              <a:xfrm>
                <a:off x="616686" y="3551867"/>
                <a:ext cx="6092459" cy="2547840"/>
              </a:xfrm>
              <a:custGeom>
                <a:avLst/>
                <a:gdLst>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0 w 6092458"/>
                  <a:gd name="connsiteY4" fmla="*/ 0 h 2308324"/>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53165 w 6092458"/>
                  <a:gd name="connsiteY4" fmla="*/ 1094683 h 2308324"/>
                  <a:gd name="connsiteX5" fmla="*/ 0 w 6092458"/>
                  <a:gd name="connsiteY5" fmla="*/ 0 h 2308324"/>
                  <a:gd name="connsiteX0" fmla="*/ 0 w 6092458"/>
                  <a:gd name="connsiteY0" fmla="*/ 0 h 2308324"/>
                  <a:gd name="connsiteX1" fmla="*/ 6092458 w 6092458"/>
                  <a:gd name="connsiteY1" fmla="*/ 0 h 2308324"/>
                  <a:gd name="connsiteX2" fmla="*/ 6049928 w 6092458"/>
                  <a:gd name="connsiteY2" fmla="*/ 1115949 h 2308324"/>
                  <a:gd name="connsiteX3" fmla="*/ 6092458 w 6092458"/>
                  <a:gd name="connsiteY3" fmla="*/ 2308324 h 2308324"/>
                  <a:gd name="connsiteX4" fmla="*/ 0 w 6092458"/>
                  <a:gd name="connsiteY4" fmla="*/ 2308324 h 2308324"/>
                  <a:gd name="connsiteX5" fmla="*/ 53165 w 6092458"/>
                  <a:gd name="connsiteY5" fmla="*/ 1094683 h 2308324"/>
                  <a:gd name="connsiteX6" fmla="*/ 0 w 6092458"/>
                  <a:gd name="connsiteY6"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2458" h="2308324">
                    <a:moveTo>
                      <a:pt x="0" y="0"/>
                    </a:moveTo>
                    <a:lnTo>
                      <a:pt x="6092458" y="0"/>
                    </a:lnTo>
                    <a:cubicBezTo>
                      <a:pt x="6088914" y="364894"/>
                      <a:pt x="6053472" y="751055"/>
                      <a:pt x="6049928" y="1115949"/>
                    </a:cubicBezTo>
                    <a:lnTo>
                      <a:pt x="6092458" y="2308324"/>
                    </a:lnTo>
                    <a:lnTo>
                      <a:pt x="0" y="2308324"/>
                    </a:lnTo>
                    <a:cubicBezTo>
                      <a:pt x="1" y="1900233"/>
                      <a:pt x="53164" y="1502774"/>
                      <a:pt x="53165" y="1094683"/>
                    </a:cubicBezTo>
                    <a:lnTo>
                      <a:pt x="0" y="0"/>
                    </a:lnTo>
                    <a:close/>
                  </a:path>
                </a:pathLst>
              </a:custGeom>
              <a:solidFill>
                <a:schemeClr val="accent3">
                  <a:lumMod val="40000"/>
                  <a:lumOff val="60000"/>
                </a:schemeClr>
              </a:solidFill>
              <a:effectLst>
                <a:outerShdw blurRad="50800" dist="38100" dir="8100000" algn="tr" rotWithShape="0">
                  <a:prstClr val="black">
                    <a:alpha val="40000"/>
                  </a:prstClr>
                </a:outerShdw>
              </a:effectLst>
            </p:spPr>
            <p:txBody>
              <a:bodyPr wrap="square" lIns="180000" tIns="72000" rIns="144000" bIns="72000" anchor="ctr">
                <a:noAutofit/>
              </a:bodyPr>
              <a:lstStyle/>
              <a:p>
                <a:pPr lvl="0">
                  <a:lnSpc>
                    <a:spcPct val="110000"/>
                  </a:lnSpc>
                </a:pPr>
                <a:r>
                  <a:rPr lang="en-US" sz="1400">
                    <a:solidFill>
                      <a:prstClr val="black">
                        <a:lumMod val="85000"/>
                        <a:lumOff val="15000"/>
                      </a:prstClr>
                    </a:solidFill>
                    <a:latin typeface="Trebuchet MS" panose="020B0703020202090204" pitchFamily="34" charset="0"/>
                  </a:rPr>
                  <a:t>The first modeling of this process was the </a:t>
                </a:r>
                <a:r>
                  <a:rPr lang="en-US" sz="1400" b="1">
                    <a:solidFill>
                      <a:prstClr val="black">
                        <a:lumMod val="85000"/>
                        <a:lumOff val="15000"/>
                      </a:prstClr>
                    </a:solidFill>
                    <a:latin typeface="Trebuchet MS" panose="020B0703020202090204" pitchFamily="34" charset="0"/>
                  </a:rPr>
                  <a:t>McCulloch-Pitts neuron</a:t>
                </a:r>
                <a:r>
                  <a:rPr lang="en-US" sz="1400">
                    <a:solidFill>
                      <a:prstClr val="black">
                        <a:lumMod val="85000"/>
                        <a:lumOff val="15000"/>
                      </a:prstClr>
                    </a:solidFill>
                    <a:latin typeface="Trebuchet MS" panose="020B0703020202090204" pitchFamily="34" charset="0"/>
                  </a:rPr>
                  <a:t>, in </a:t>
                </a:r>
                <a:r>
                  <a:rPr lang="en-US" sz="1400" b="1">
                    <a:solidFill>
                      <a:prstClr val="black">
                        <a:lumMod val="85000"/>
                        <a:lumOff val="15000"/>
                      </a:prstClr>
                    </a:solidFill>
                    <a:latin typeface="Trebuchet MS" panose="020B0703020202090204" pitchFamily="34" charset="0"/>
                  </a:rPr>
                  <a:t>1943</a:t>
                </a:r>
                <a:r>
                  <a:rPr lang="en-US" sz="1400">
                    <a:solidFill>
                      <a:prstClr val="black">
                        <a:lumMod val="85000"/>
                        <a:lumOff val="15000"/>
                      </a:prstClr>
                    </a:solidFill>
                    <a:latin typeface="Trebuchet MS" panose="020B0703020202090204" pitchFamily="34" charset="0"/>
                  </a:rPr>
                  <a:t>. It takes values as inputs, computes a </a:t>
                </a:r>
                <a:r>
                  <a:rPr lang="en-US" sz="1400" b="1">
                    <a:solidFill>
                      <a:prstClr val="black">
                        <a:lumMod val="85000"/>
                        <a:lumOff val="15000"/>
                      </a:prstClr>
                    </a:solidFill>
                    <a:latin typeface="Trebuchet MS" panose="020B0703020202090204" pitchFamily="34" charset="0"/>
                  </a:rPr>
                  <a:t>weighted sum</a:t>
                </a:r>
                <a:r>
                  <a:rPr lang="en-US" sz="1400">
                    <a:solidFill>
                      <a:prstClr val="black">
                        <a:lumMod val="85000"/>
                        <a:lumOff val="15000"/>
                      </a:prstClr>
                    </a:solidFill>
                    <a:latin typeface="Trebuchet MS" panose="020B0703020202090204" pitchFamily="34" charset="0"/>
                  </a:rPr>
                  <a:t>, and outputs 0 or 1 if the result is below or above threshold (</a:t>
                </a:r>
                <a:r>
                  <a:rPr lang="en-US" sz="1400" b="1">
                    <a:solidFill>
                      <a:prstClr val="black">
                        <a:lumMod val="85000"/>
                        <a:lumOff val="15000"/>
                      </a:prstClr>
                    </a:solidFill>
                    <a:latin typeface="Trebuchet MS" panose="020B0703020202090204" pitchFamily="34" charset="0"/>
                  </a:rPr>
                  <a:t>linear activation</a:t>
                </a:r>
                <a:r>
                  <a:rPr lang="en-US" sz="1400">
                    <a:solidFill>
                      <a:prstClr val="black">
                        <a:lumMod val="85000"/>
                        <a:lumOff val="15000"/>
                      </a:prstClr>
                    </a:solidFill>
                    <a:latin typeface="Trebuchet MS" panose="020B0703020202090204" pitchFamily="34" charset="0"/>
                  </a:rPr>
                  <a:t>).</a:t>
                </a:r>
              </a:p>
              <a:p>
                <a:pPr lvl="0">
                  <a:lnSpc>
                    <a:spcPct val="110000"/>
                  </a:lnSpc>
                </a:pPr>
                <a:endParaRPr lang="en-US" sz="1400">
                  <a:solidFill>
                    <a:prstClr val="black">
                      <a:lumMod val="85000"/>
                      <a:lumOff val="15000"/>
                    </a:prstClr>
                  </a:solidFill>
                  <a:latin typeface="Trebuchet MS" panose="020B0703020202090204" pitchFamily="34" charset="0"/>
                </a:endParaRPr>
              </a:p>
              <a:p>
                <a:pPr>
                  <a:lnSpc>
                    <a:spcPct val="110000"/>
                  </a:lnSpc>
                </a:pPr>
                <a:r>
                  <a:rPr lang="en-US" sz="1400" b="1">
                    <a:solidFill>
                      <a:prstClr val="black">
                        <a:lumMod val="85000"/>
                        <a:lumOff val="15000"/>
                      </a:prstClr>
                    </a:solidFill>
                    <a:latin typeface="Trebuchet MS" panose="020B0703020202090204" pitchFamily="34" charset="0"/>
                  </a:rPr>
                  <a:t>The weights are the heart of the system</a:t>
                </a:r>
                <a:r>
                  <a:rPr lang="en-US" sz="1400">
                    <a:solidFill>
                      <a:prstClr val="black">
                        <a:lumMod val="85000"/>
                        <a:lumOff val="15000"/>
                      </a:prstClr>
                    </a:solidFill>
                    <a:latin typeface="Trebuchet MS" panose="020B0703020202090204" pitchFamily="34" charset="0"/>
                  </a:rPr>
                  <a:t>, and by changing them to specific numerical values, we can </a:t>
                </a:r>
                <a:r>
                  <a:rPr lang="en-US" sz="1400" b="1">
                    <a:solidFill>
                      <a:prstClr val="black">
                        <a:lumMod val="85000"/>
                        <a:lumOff val="15000"/>
                      </a:prstClr>
                    </a:solidFill>
                    <a:latin typeface="Trebuchet MS" panose="020B0703020202090204" pitchFamily="34" charset="0"/>
                  </a:rPr>
                  <a:t>obtain the desired output</a:t>
                </a:r>
                <a:r>
                  <a:rPr lang="en-US" sz="1400">
                    <a:solidFill>
                      <a:prstClr val="black">
                        <a:lumMod val="85000"/>
                        <a:lumOff val="15000"/>
                      </a:prstClr>
                    </a:solidFill>
                    <a:latin typeface="Trebuchet MS" panose="020B0703020202090204" pitchFamily="34" charset="0"/>
                  </a:rPr>
                  <a:t> (e.g. a prediction, based the input and learned weights).</a:t>
                </a:r>
              </a:p>
              <a:p>
                <a:pPr>
                  <a:lnSpc>
                    <a:spcPct val="110000"/>
                  </a:lnSpc>
                </a:pPr>
                <a:endParaRPr lang="en-US" sz="1400">
                  <a:solidFill>
                    <a:prstClr val="black">
                      <a:lumMod val="85000"/>
                      <a:lumOff val="15000"/>
                    </a:prstClr>
                  </a:solidFill>
                  <a:latin typeface="Trebuchet MS" panose="020B0703020202090204" pitchFamily="34" charset="0"/>
                </a:endParaRPr>
              </a:p>
              <a:p>
                <a:pPr>
                  <a:lnSpc>
                    <a:spcPct val="110000"/>
                  </a:lnSpc>
                </a:pPr>
                <a:r>
                  <a:rPr lang="en-US" sz="1400">
                    <a:solidFill>
                      <a:prstClr val="black">
                        <a:lumMod val="85000"/>
                        <a:lumOff val="15000"/>
                      </a:prstClr>
                    </a:solidFill>
                    <a:latin typeface="Trebuchet MS" panose="020B0703020202090204" pitchFamily="34" charset="0"/>
                  </a:rPr>
                  <a:t>The neuron computation is of the form:   </a:t>
                </a:r>
                <a14:m>
                  <m:oMath xmlns:m="http://schemas.openxmlformats.org/officeDocument/2006/math">
                    <m:r>
                      <a:rPr lang="fr-FR" sz="1400" b="0" i="1" smtClean="0">
                        <a:solidFill>
                          <a:prstClr val="black">
                            <a:lumMod val="85000"/>
                            <a:lumOff val="15000"/>
                          </a:prstClr>
                        </a:solidFill>
                        <a:latin typeface="Cambria Math" panose="02040503050406030204" pitchFamily="18" charset="0"/>
                      </a:rPr>
                      <m:t>𝑦</m:t>
                    </m:r>
                    <m:r>
                      <a:rPr lang="en-US" sz="1400" i="1" smtClean="0">
                        <a:solidFill>
                          <a:prstClr val="black">
                            <a:lumMod val="85000"/>
                            <a:lumOff val="15000"/>
                          </a:prstClr>
                        </a:solidFill>
                        <a:latin typeface="Cambria Math" panose="02040503050406030204" pitchFamily="18" charset="0"/>
                      </a:rPr>
                      <m:t>=</m:t>
                    </m:r>
                    <m:r>
                      <a:rPr lang="fr-FR" sz="1400" b="0" i="1" smtClean="0">
                        <a:solidFill>
                          <a:prstClr val="black">
                            <a:lumMod val="85000"/>
                            <a:lumOff val="15000"/>
                          </a:prstClr>
                        </a:solidFill>
                        <a:latin typeface="Cambria Math" panose="02040503050406030204" pitchFamily="18" charset="0"/>
                      </a:rPr>
                      <m:t>𝑇</m:t>
                    </m:r>
                    <m:r>
                      <a:rPr lang="fr-FR" sz="1400" b="0" i="1" smtClean="0">
                        <a:solidFill>
                          <a:prstClr val="black">
                            <a:lumMod val="85000"/>
                            <a:lumOff val="15000"/>
                          </a:prstClr>
                        </a:solidFill>
                        <a:latin typeface="Cambria Math" panose="02040503050406030204" pitchFamily="18" charset="0"/>
                      </a:rPr>
                      <m:t>( </m:t>
                    </m:r>
                    <m:nary>
                      <m:naryPr>
                        <m:chr m:val="∑"/>
                        <m:ctrlPr>
                          <a:rPr lang="en-US" sz="1400" i="1" smtClean="0">
                            <a:solidFill>
                              <a:prstClr val="black">
                                <a:lumMod val="85000"/>
                                <a:lumOff val="15000"/>
                              </a:prstClr>
                            </a:solidFill>
                            <a:latin typeface="Cambria Math" panose="02040503050406030204" pitchFamily="18" charset="0"/>
                          </a:rPr>
                        </m:ctrlPr>
                      </m:naryPr>
                      <m:sub>
                        <m:r>
                          <a:rPr lang="en-US" sz="1400" i="1" smtClean="0">
                            <a:solidFill>
                              <a:prstClr val="black">
                                <a:lumMod val="85000"/>
                                <a:lumOff val="15000"/>
                              </a:prstClr>
                            </a:solidFill>
                            <a:latin typeface="Cambria Math" panose="02040503050406030204" pitchFamily="18" charset="0"/>
                          </a:rPr>
                          <m:t>𝑘</m:t>
                        </m:r>
                        <m:r>
                          <a:rPr lang="en-US" sz="1400" i="1" smtClean="0">
                            <a:solidFill>
                              <a:prstClr val="black">
                                <a:lumMod val="85000"/>
                                <a:lumOff val="15000"/>
                              </a:prstClr>
                            </a:solidFill>
                            <a:latin typeface="Cambria Math" panose="02040503050406030204" pitchFamily="18" charset="0"/>
                          </a:rPr>
                          <m:t>=1</m:t>
                        </m:r>
                      </m:sub>
                      <m:sup>
                        <m:r>
                          <a:rPr lang="fr-FR" sz="1400" b="0" i="1" smtClean="0">
                            <a:solidFill>
                              <a:prstClr val="black">
                                <a:lumMod val="85000"/>
                                <a:lumOff val="15000"/>
                              </a:prstClr>
                            </a:solidFill>
                            <a:latin typeface="Cambria Math" panose="02040503050406030204" pitchFamily="18" charset="0"/>
                          </a:rPr>
                          <m:t>𝑁</m:t>
                        </m:r>
                      </m:sup>
                      <m:e>
                        <m:r>
                          <a:rPr lang="fr-FR" sz="1400" b="0" i="1" smtClean="0">
                            <a:solidFill>
                              <a:prstClr val="black">
                                <a:lumMod val="85000"/>
                                <a:lumOff val="15000"/>
                              </a:prstClr>
                            </a:solidFill>
                            <a:latin typeface="Cambria Math" panose="02040503050406030204" pitchFamily="18" charset="0"/>
                          </a:rPr>
                          <m:t>𝑊</m:t>
                        </m:r>
                        <m:r>
                          <a:rPr lang="fr-FR" sz="1400" b="0" i="1" baseline="-25000" smtClean="0">
                            <a:solidFill>
                              <a:prstClr val="black">
                                <a:lumMod val="85000"/>
                                <a:lumOff val="15000"/>
                              </a:prstClr>
                            </a:solidFill>
                            <a:latin typeface="Cambria Math" panose="02040503050406030204" pitchFamily="18" charset="0"/>
                          </a:rPr>
                          <m:t>𝑘</m:t>
                        </m:r>
                        <m:r>
                          <a:rPr lang="fr-FR" sz="1400" b="0" i="1" smtClean="0">
                            <a:solidFill>
                              <a:prstClr val="black">
                                <a:lumMod val="85000"/>
                                <a:lumOff val="15000"/>
                              </a:prstClr>
                            </a:solidFill>
                            <a:latin typeface="Cambria Math" panose="02040503050406030204" pitchFamily="18" charset="0"/>
                          </a:rPr>
                          <m:t>𝐼</m:t>
                        </m:r>
                        <m:r>
                          <a:rPr lang="fr-FR" sz="1400" b="0" i="1" baseline="-25000" smtClean="0">
                            <a:solidFill>
                              <a:prstClr val="black">
                                <a:lumMod val="85000"/>
                                <a:lumOff val="15000"/>
                              </a:prstClr>
                            </a:solidFill>
                            <a:latin typeface="Cambria Math" panose="02040503050406030204" pitchFamily="18" charset="0"/>
                          </a:rPr>
                          <m:t>𝑘</m:t>
                        </m:r>
                        <m:r>
                          <a:rPr lang="fr-FR" sz="1400" b="0" i="1" smtClean="0">
                            <a:solidFill>
                              <a:prstClr val="black">
                                <a:lumMod val="85000"/>
                                <a:lumOff val="15000"/>
                              </a:prstClr>
                            </a:solidFill>
                            <a:latin typeface="Cambria Math" panose="02040503050406030204" pitchFamily="18" charset="0"/>
                          </a:rPr>
                          <m:t>+</m:t>
                        </m:r>
                        <m:r>
                          <a:rPr lang="fr-FR" sz="1400" b="0" i="1" smtClean="0">
                            <a:solidFill>
                              <a:prstClr val="black">
                                <a:lumMod val="85000"/>
                                <a:lumOff val="15000"/>
                              </a:prstClr>
                            </a:solidFill>
                            <a:latin typeface="Cambria Math" panose="02040503050406030204" pitchFamily="18" charset="0"/>
                          </a:rPr>
                          <m:t>𝑏</m:t>
                        </m:r>
                        <m:r>
                          <a:rPr lang="fr-FR" sz="1400" b="0" i="1" smtClean="0">
                            <a:solidFill>
                              <a:prstClr val="black">
                                <a:lumMod val="85000"/>
                                <a:lumOff val="15000"/>
                              </a:prstClr>
                            </a:solidFill>
                            <a:latin typeface="Cambria Math" panose="02040503050406030204" pitchFamily="18" charset="0"/>
                          </a:rPr>
                          <m:t> ) </m:t>
                        </m:r>
                      </m:e>
                    </m:nary>
                  </m:oMath>
                </a14:m>
                <a:r>
                  <a:rPr lang="en-US" sz="1400">
                    <a:solidFill>
                      <a:prstClr val="black">
                        <a:lumMod val="85000"/>
                        <a:lumOff val="15000"/>
                      </a:prstClr>
                    </a:solidFill>
                    <a:latin typeface="Trebuchet MS" panose="020B0703020202090204" pitchFamily="34" charset="0"/>
                  </a:rPr>
                  <a:t>.</a:t>
                </a:r>
              </a:p>
            </p:txBody>
          </p:sp>
        </mc:Choice>
        <mc:Fallback xmlns="">
          <p:sp>
            <p:nvSpPr>
              <p:cNvPr id="6" name="Rectangle 5">
                <a:extLst>
                  <a:ext uri="{FF2B5EF4-FFF2-40B4-BE49-F238E27FC236}">
                    <a16:creationId xmlns:a16="http://schemas.microsoft.com/office/drawing/2014/main" id="{4BC20009-0758-1241-BBDC-F8BE00C92B72}"/>
                  </a:ext>
                </a:extLst>
              </p:cNvPr>
              <p:cNvSpPr>
                <a:spLocks noRot="1" noChangeAspect="1" noMove="1" noResize="1" noEditPoints="1" noAdjustHandles="1" noChangeArrowheads="1" noChangeShapeType="1" noTextEdit="1"/>
              </p:cNvSpPr>
              <p:nvPr/>
            </p:nvSpPr>
            <p:spPr>
              <a:xfrm>
                <a:off x="616686" y="3551867"/>
                <a:ext cx="6092459" cy="2547840"/>
              </a:xfrm>
              <a:custGeom>
                <a:avLst/>
                <a:gdLst>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0 w 6092458"/>
                  <a:gd name="connsiteY4" fmla="*/ 0 h 2308324"/>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53165 w 6092458"/>
                  <a:gd name="connsiteY4" fmla="*/ 1094683 h 2308324"/>
                  <a:gd name="connsiteX5" fmla="*/ 0 w 6092458"/>
                  <a:gd name="connsiteY5" fmla="*/ 0 h 2308324"/>
                  <a:gd name="connsiteX0" fmla="*/ 0 w 6092458"/>
                  <a:gd name="connsiteY0" fmla="*/ 0 h 2308324"/>
                  <a:gd name="connsiteX1" fmla="*/ 6092458 w 6092458"/>
                  <a:gd name="connsiteY1" fmla="*/ 0 h 2308324"/>
                  <a:gd name="connsiteX2" fmla="*/ 6049928 w 6092458"/>
                  <a:gd name="connsiteY2" fmla="*/ 1115949 h 2308324"/>
                  <a:gd name="connsiteX3" fmla="*/ 6092458 w 6092458"/>
                  <a:gd name="connsiteY3" fmla="*/ 2308324 h 2308324"/>
                  <a:gd name="connsiteX4" fmla="*/ 0 w 6092458"/>
                  <a:gd name="connsiteY4" fmla="*/ 2308324 h 2308324"/>
                  <a:gd name="connsiteX5" fmla="*/ 53165 w 6092458"/>
                  <a:gd name="connsiteY5" fmla="*/ 1094683 h 2308324"/>
                  <a:gd name="connsiteX6" fmla="*/ 0 w 6092458"/>
                  <a:gd name="connsiteY6"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2458" h="2308324">
                    <a:moveTo>
                      <a:pt x="0" y="0"/>
                    </a:moveTo>
                    <a:lnTo>
                      <a:pt x="6092458" y="0"/>
                    </a:lnTo>
                    <a:cubicBezTo>
                      <a:pt x="6088914" y="364894"/>
                      <a:pt x="6053472" y="751055"/>
                      <a:pt x="6049928" y="1115949"/>
                    </a:cubicBezTo>
                    <a:lnTo>
                      <a:pt x="6092458" y="2308324"/>
                    </a:lnTo>
                    <a:lnTo>
                      <a:pt x="0" y="2308324"/>
                    </a:lnTo>
                    <a:cubicBezTo>
                      <a:pt x="1" y="1900233"/>
                      <a:pt x="53164" y="1502774"/>
                      <a:pt x="53165" y="1094683"/>
                    </a:cubicBezTo>
                    <a:lnTo>
                      <a:pt x="0" y="0"/>
                    </a:lnTo>
                    <a:close/>
                  </a:path>
                </a:pathLst>
              </a:custGeom>
              <a:blipFill>
                <a:blip r:embed="rId2"/>
                <a:stretch>
                  <a:fillRect/>
                </a:stretch>
              </a:blipFill>
              <a:effectLst>
                <a:outerShdw blurRad="50800" dist="38100" dir="8100000" algn="tr" rotWithShape="0">
                  <a:prstClr val="black">
                    <a:alpha val="40000"/>
                  </a:prstClr>
                </a:outerShdw>
              </a:effectLst>
            </p:spPr>
            <p:txBody>
              <a:bodyPr/>
              <a:lstStyle/>
              <a:p>
                <a:r>
                  <a:rPr lang="en-GB">
                    <a:noFill/>
                  </a:rPr>
                  <a:t> </a:t>
                </a:r>
              </a:p>
            </p:txBody>
          </p:sp>
        </mc:Fallback>
      </mc:AlternateContent>
      <p:grpSp>
        <p:nvGrpSpPr>
          <p:cNvPr id="8" name="Groupe 7">
            <a:extLst>
              <a:ext uri="{FF2B5EF4-FFF2-40B4-BE49-F238E27FC236}">
                <a16:creationId xmlns:a16="http://schemas.microsoft.com/office/drawing/2014/main" id="{9143A049-D30F-4F49-A35D-F38CB6E1DDE3}"/>
              </a:ext>
            </a:extLst>
          </p:cNvPr>
          <p:cNvGrpSpPr/>
          <p:nvPr/>
        </p:nvGrpSpPr>
        <p:grpSpPr>
          <a:xfrm>
            <a:off x="6984225" y="3550851"/>
            <a:ext cx="4532207" cy="2601775"/>
            <a:chOff x="6909794" y="3465910"/>
            <a:chExt cx="4532207" cy="2601775"/>
          </a:xfrm>
        </p:grpSpPr>
        <p:pic>
          <p:nvPicPr>
            <p:cNvPr id="2050" name="Picture 2" descr="page20image62581936">
              <a:extLst>
                <a:ext uri="{FF2B5EF4-FFF2-40B4-BE49-F238E27FC236}">
                  <a16:creationId xmlns:a16="http://schemas.microsoft.com/office/drawing/2014/main" id="{D331CE81-6F33-9848-8775-A70161D8F93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09794" y="3465910"/>
              <a:ext cx="4532207" cy="243485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A0CCBB7-4CE6-5B4C-9D21-C09BEE9941C5}"/>
                </a:ext>
              </a:extLst>
            </p:cNvPr>
            <p:cNvSpPr txBox="1"/>
            <p:nvPr/>
          </p:nvSpPr>
          <p:spPr>
            <a:xfrm>
              <a:off x="8208337" y="5790686"/>
              <a:ext cx="2278509" cy="276999"/>
            </a:xfrm>
            <a:prstGeom prst="rect">
              <a:avLst/>
            </a:prstGeom>
            <a:noFill/>
          </p:spPr>
          <p:txBody>
            <a:bodyPr wrap="none" rtlCol="0">
              <a:spAutoFit/>
            </a:bodyPr>
            <a:lstStyle/>
            <a:p>
              <a:r>
                <a:rPr lang="en-GB" sz="1200" u="sng">
                  <a:latin typeface="Trebuchet MS" panose="020B0703020202090204" pitchFamily="34" charset="0"/>
                </a:rPr>
                <a:t>A basic McCulloch-Pitts neuron</a:t>
              </a:r>
            </a:p>
          </p:txBody>
        </p:sp>
      </p:grpSp>
      <p:sp>
        <p:nvSpPr>
          <p:cNvPr id="10" name="Rectangle 3">
            <a:extLst>
              <a:ext uri="{FF2B5EF4-FFF2-40B4-BE49-F238E27FC236}">
                <a16:creationId xmlns:a16="http://schemas.microsoft.com/office/drawing/2014/main" id="{E335B3D2-ED6F-384E-8CFA-B10580090F77}"/>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563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1D2B890-E10A-F347-BB6C-922325262800}"/>
              </a:ext>
            </a:extLst>
          </p:cNvPr>
          <p:cNvSpPr txBox="1"/>
          <p:nvPr/>
        </p:nvSpPr>
        <p:spPr>
          <a:xfrm>
            <a:off x="1073889" y="435500"/>
            <a:ext cx="7899989" cy="523220"/>
          </a:xfrm>
          <a:prstGeom prst="rect">
            <a:avLst/>
          </a:prstGeom>
          <a:noFill/>
        </p:spPr>
        <p:txBody>
          <a:bodyPr wrap="square" rtlCol="0">
            <a:spAutoFit/>
          </a:bodyPr>
          <a:lstStyle/>
          <a:p>
            <a:r>
              <a:rPr lang="fr-FR" sz="2800">
                <a:solidFill>
                  <a:schemeClr val="tx1">
                    <a:lumMod val="65000"/>
                    <a:lumOff val="35000"/>
                  </a:schemeClr>
                </a:solidFill>
                <a:latin typeface="Trebuchet MS" panose="020B0703020202090204" pitchFamily="34" charset="0"/>
                <a:cs typeface="Futura Medium" panose="020B0602020204020303" pitchFamily="34" charset="-79"/>
              </a:rPr>
              <a:t>THE FIRST NEURAL NETWORK: THE PERCEPTRON</a:t>
            </a:r>
          </a:p>
        </p:txBody>
      </p:sp>
      <p:sp>
        <p:nvSpPr>
          <p:cNvPr id="3" name="Rectangle 2">
            <a:extLst>
              <a:ext uri="{FF2B5EF4-FFF2-40B4-BE49-F238E27FC236}">
                <a16:creationId xmlns:a16="http://schemas.microsoft.com/office/drawing/2014/main" id="{27029C47-DC83-AC40-A367-1DB03BA087C9}"/>
              </a:ext>
            </a:extLst>
          </p:cNvPr>
          <p:cNvSpPr/>
          <p:nvPr/>
        </p:nvSpPr>
        <p:spPr>
          <a:xfrm>
            <a:off x="595423" y="293075"/>
            <a:ext cx="287079" cy="823344"/>
          </a:xfrm>
          <a:prstGeom prst="rect">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5BDE06F-083C-C742-BF87-869F139E4542}"/>
              </a:ext>
            </a:extLst>
          </p:cNvPr>
          <p:cNvSpPr/>
          <p:nvPr/>
        </p:nvSpPr>
        <p:spPr>
          <a:xfrm>
            <a:off x="531624" y="1426210"/>
            <a:ext cx="7262037" cy="1708160"/>
          </a:xfrm>
          <a:prstGeom prst="rect">
            <a:avLst/>
          </a:prstGeom>
        </p:spPr>
        <p:txBody>
          <a:bodyPr wrap="square">
            <a:spAutoFit/>
          </a:bodyPr>
          <a:lstStyle/>
          <a:p>
            <a:r>
              <a:rPr lang="en-GB" sz="1500">
                <a:solidFill>
                  <a:schemeClr val="tx1">
                    <a:lumMod val="85000"/>
                    <a:lumOff val="15000"/>
                  </a:schemeClr>
                </a:solidFill>
                <a:latin typeface="Trebuchet MS" panose="020B0703020202090204" pitchFamily="34" charset="0"/>
              </a:rPr>
              <a:t>The first practical use of these artificial neurons is the </a:t>
            </a:r>
            <a:r>
              <a:rPr lang="en-GB" sz="1500" b="1" i="1">
                <a:solidFill>
                  <a:schemeClr val="tx1">
                    <a:lumMod val="85000"/>
                    <a:lumOff val="15000"/>
                  </a:schemeClr>
                </a:solidFill>
                <a:latin typeface="Trebuchet MS" panose="020B0703020202090204" pitchFamily="34" charset="0"/>
              </a:rPr>
              <a:t>Perceptron</a:t>
            </a:r>
            <a:r>
              <a:rPr lang="en-GB" sz="1500">
                <a:solidFill>
                  <a:schemeClr val="tx1">
                    <a:lumMod val="85000"/>
                    <a:lumOff val="15000"/>
                  </a:schemeClr>
                </a:solidFill>
                <a:latin typeface="Trebuchet MS" panose="020B0703020202090204" pitchFamily="34" charset="0"/>
              </a:rPr>
              <a:t>, developed by F. Rosenblatt in </a:t>
            </a:r>
            <a:r>
              <a:rPr lang="en-GB" sz="1500" b="1">
                <a:solidFill>
                  <a:schemeClr val="tx1">
                    <a:lumMod val="85000"/>
                    <a:lumOff val="15000"/>
                  </a:schemeClr>
                </a:solidFill>
                <a:latin typeface="Trebuchet MS" panose="020B0703020202090204" pitchFamily="34" charset="0"/>
              </a:rPr>
              <a:t>1958</a:t>
            </a:r>
            <a:r>
              <a:rPr lang="en-GB" sz="1500">
                <a:solidFill>
                  <a:schemeClr val="tx1">
                    <a:lumMod val="85000"/>
                    <a:lumOff val="15000"/>
                  </a:schemeClr>
                </a:solidFill>
                <a:latin typeface="Trebuchet MS" panose="020B0703020202090204" pitchFamily="34" charset="0"/>
              </a:rPr>
              <a:t> at Cornell University (</a:t>
            </a:r>
            <a:r>
              <a:rPr lang="en-GB" sz="1500">
                <a:solidFill>
                  <a:schemeClr val="tx1">
                    <a:lumMod val="85000"/>
                    <a:lumOff val="15000"/>
                  </a:schemeClr>
                </a:solidFill>
                <a:latin typeface="Trebuchet MS" panose="020B0703020202090204" pitchFamily="34" charset="0"/>
                <a:hlinkClick r:id="rId2">
                  <a:extLst>
                    <a:ext uri="{A12FA001-AC4F-418D-AE19-62706E023703}">
                      <ahyp:hlinkClr xmlns:ahyp="http://schemas.microsoft.com/office/drawing/2018/hyperlinkcolor" val="tx"/>
                    </a:ext>
                  </a:extLst>
                </a:hlinkClick>
              </a:rPr>
              <a:t>link</a:t>
            </a:r>
            <a:r>
              <a:rPr lang="en-GB" sz="1500">
                <a:solidFill>
                  <a:schemeClr val="tx1">
                    <a:lumMod val="85000"/>
                    <a:lumOff val="15000"/>
                  </a:schemeClr>
                </a:solidFill>
                <a:latin typeface="Trebuchet MS" panose="020B0703020202090204" pitchFamily="34" charset="0"/>
              </a:rPr>
              <a:t>).</a:t>
            </a:r>
          </a:p>
          <a:p>
            <a:endParaRPr lang="en-GB" sz="1500">
              <a:solidFill>
                <a:schemeClr val="tx1">
                  <a:lumMod val="85000"/>
                  <a:lumOff val="15000"/>
                </a:schemeClr>
              </a:solidFill>
              <a:latin typeface="Trebuchet MS" panose="020B0703020202090204" pitchFamily="34" charset="0"/>
            </a:endParaRPr>
          </a:p>
          <a:p>
            <a:r>
              <a:rPr lang="en-GB" sz="1500">
                <a:solidFill>
                  <a:schemeClr val="tx1">
                    <a:lumMod val="85000"/>
                    <a:lumOff val="15000"/>
                  </a:schemeClr>
                </a:solidFill>
                <a:latin typeface="Trebuchet MS" panose="020B0703020202090204" pitchFamily="34" charset="0"/>
              </a:rPr>
              <a:t>His goal was to understand the decision systems in the eye of a fly, which determine its flee response: he installed cameras (the inputs) on a </a:t>
            </a:r>
            <a:r>
              <a:rPr lang="en-GB" sz="1500" err="1">
                <a:solidFill>
                  <a:schemeClr val="tx1">
                    <a:lumMod val="85000"/>
                    <a:lumOff val="15000"/>
                  </a:schemeClr>
                </a:solidFill>
                <a:latin typeface="Trebuchet MS" panose="020B0703020202090204" pitchFamily="34" charset="0"/>
              </a:rPr>
              <a:t>patchboard</a:t>
            </a:r>
            <a:r>
              <a:rPr lang="en-GB" sz="1500">
                <a:solidFill>
                  <a:schemeClr val="tx1">
                    <a:lumMod val="85000"/>
                    <a:lumOff val="15000"/>
                  </a:schemeClr>
                </a:solidFill>
                <a:latin typeface="Trebuchet MS" panose="020B0703020202090204" pitchFamily="34" charset="0"/>
              </a:rPr>
              <a:t> (to try different combinations) and connected them to processors (for computations) through potentiometers (to adapt weights, using a basic iterative algorithm).</a:t>
            </a:r>
          </a:p>
        </p:txBody>
      </p:sp>
      <p:pic>
        <p:nvPicPr>
          <p:cNvPr id="3073" name="Picture 1" descr="page22image62877264">
            <a:extLst>
              <a:ext uri="{FF2B5EF4-FFF2-40B4-BE49-F238E27FC236}">
                <a16:creationId xmlns:a16="http://schemas.microsoft.com/office/drawing/2014/main" id="{81872254-8E4C-C340-82F8-485A68235C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17059" y="2349795"/>
            <a:ext cx="3215725" cy="39491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page19image62886576">
            <a:extLst>
              <a:ext uri="{FF2B5EF4-FFF2-40B4-BE49-F238E27FC236}">
                <a16:creationId xmlns:a16="http://schemas.microsoft.com/office/drawing/2014/main" id="{06D8EB10-A18A-D14C-AE27-41D225684F2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30928" y="958720"/>
            <a:ext cx="1493435" cy="11740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5">
            <a:extLst>
              <a:ext uri="{FF2B5EF4-FFF2-40B4-BE49-F238E27FC236}">
                <a16:creationId xmlns:a16="http://schemas.microsoft.com/office/drawing/2014/main" id="{B4BC71D3-A96E-C447-A0D8-0BF84ACBA4A5}"/>
              </a:ext>
            </a:extLst>
          </p:cNvPr>
          <p:cNvSpPr/>
          <p:nvPr/>
        </p:nvSpPr>
        <p:spPr>
          <a:xfrm>
            <a:off x="813390" y="3402841"/>
            <a:ext cx="6523075" cy="1720351"/>
          </a:xfrm>
          <a:custGeom>
            <a:avLst/>
            <a:gdLst>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0 w 6092458"/>
              <a:gd name="connsiteY4" fmla="*/ 0 h 2308324"/>
              <a:gd name="connsiteX0" fmla="*/ 0 w 6092458"/>
              <a:gd name="connsiteY0" fmla="*/ 0 h 2308324"/>
              <a:gd name="connsiteX1" fmla="*/ 6092458 w 6092458"/>
              <a:gd name="connsiteY1" fmla="*/ 0 h 2308324"/>
              <a:gd name="connsiteX2" fmla="*/ 6092458 w 6092458"/>
              <a:gd name="connsiteY2" fmla="*/ 2308324 h 2308324"/>
              <a:gd name="connsiteX3" fmla="*/ 0 w 6092458"/>
              <a:gd name="connsiteY3" fmla="*/ 2308324 h 2308324"/>
              <a:gd name="connsiteX4" fmla="*/ 53165 w 6092458"/>
              <a:gd name="connsiteY4" fmla="*/ 1094683 h 2308324"/>
              <a:gd name="connsiteX5" fmla="*/ 0 w 6092458"/>
              <a:gd name="connsiteY5" fmla="*/ 0 h 2308324"/>
              <a:gd name="connsiteX0" fmla="*/ 0 w 6092458"/>
              <a:gd name="connsiteY0" fmla="*/ 0 h 2308324"/>
              <a:gd name="connsiteX1" fmla="*/ 6092458 w 6092458"/>
              <a:gd name="connsiteY1" fmla="*/ 0 h 2308324"/>
              <a:gd name="connsiteX2" fmla="*/ 6049928 w 6092458"/>
              <a:gd name="connsiteY2" fmla="*/ 1115949 h 2308324"/>
              <a:gd name="connsiteX3" fmla="*/ 6092458 w 6092458"/>
              <a:gd name="connsiteY3" fmla="*/ 2308324 h 2308324"/>
              <a:gd name="connsiteX4" fmla="*/ 0 w 6092458"/>
              <a:gd name="connsiteY4" fmla="*/ 2308324 h 2308324"/>
              <a:gd name="connsiteX5" fmla="*/ 53165 w 6092458"/>
              <a:gd name="connsiteY5" fmla="*/ 1094683 h 2308324"/>
              <a:gd name="connsiteX6" fmla="*/ 0 w 6092458"/>
              <a:gd name="connsiteY6"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2458" h="2308324">
                <a:moveTo>
                  <a:pt x="0" y="0"/>
                </a:moveTo>
                <a:lnTo>
                  <a:pt x="6092458" y="0"/>
                </a:lnTo>
                <a:cubicBezTo>
                  <a:pt x="6088914" y="364894"/>
                  <a:pt x="6053472" y="751055"/>
                  <a:pt x="6049928" y="1115949"/>
                </a:cubicBezTo>
                <a:lnTo>
                  <a:pt x="6092458" y="2308324"/>
                </a:lnTo>
                <a:lnTo>
                  <a:pt x="0" y="2308324"/>
                </a:lnTo>
                <a:cubicBezTo>
                  <a:pt x="1" y="1900233"/>
                  <a:pt x="53164" y="1502774"/>
                  <a:pt x="53165" y="1094683"/>
                </a:cubicBezTo>
                <a:lnTo>
                  <a:pt x="0" y="0"/>
                </a:lnTo>
                <a:close/>
              </a:path>
            </a:pathLst>
          </a:custGeom>
          <a:solidFill>
            <a:schemeClr val="accent3">
              <a:lumMod val="40000"/>
              <a:lumOff val="60000"/>
            </a:schemeClr>
          </a:solidFill>
          <a:effectLst>
            <a:outerShdw blurRad="50800" dist="38100" dir="8100000" algn="tr" rotWithShape="0">
              <a:prstClr val="black">
                <a:alpha val="40000"/>
              </a:prstClr>
            </a:outerShdw>
          </a:effectLst>
        </p:spPr>
        <p:txBody>
          <a:bodyPr wrap="square" lIns="180000" tIns="72000" rIns="144000" bIns="72000" anchor="ctr">
            <a:noAutofit/>
          </a:bodyPr>
          <a:lstStyle/>
          <a:p>
            <a:pPr lvl="0">
              <a:lnSpc>
                <a:spcPct val="110000"/>
              </a:lnSpc>
              <a:spcAft>
                <a:spcPts val="600"/>
              </a:spcAft>
            </a:pPr>
            <a:r>
              <a:rPr lang="en-GB" sz="1200">
                <a:solidFill>
                  <a:prstClr val="black">
                    <a:lumMod val="85000"/>
                    <a:lumOff val="15000"/>
                  </a:prstClr>
                </a:solidFill>
                <a:latin typeface="Trebuchet MS" panose="020B0703020202090204" pitchFamily="34" charset="0"/>
              </a:rPr>
              <a:t>The Perceptron project was funded by the US Navy, who stated at the time:</a:t>
            </a:r>
          </a:p>
          <a:p>
            <a:pPr lvl="1">
              <a:lnSpc>
                <a:spcPct val="110000"/>
              </a:lnSpc>
              <a:spcAft>
                <a:spcPts val="600"/>
              </a:spcAft>
            </a:pPr>
            <a:r>
              <a:rPr lang="en-GB" sz="1200" i="1">
                <a:solidFill>
                  <a:prstClr val="black">
                    <a:lumMod val="85000"/>
                    <a:lumOff val="15000"/>
                  </a:prstClr>
                </a:solidFill>
                <a:latin typeface="Trebuchet MS" panose="020B0703020202090204" pitchFamily="34" charset="0"/>
              </a:rPr>
              <a:t>“The Navy revealed the embryo of an electronic computer today that it expects </a:t>
            </a:r>
            <a:r>
              <a:rPr lang="en-GB" sz="1200" b="1" i="1">
                <a:solidFill>
                  <a:prstClr val="black">
                    <a:lumMod val="85000"/>
                    <a:lumOff val="15000"/>
                  </a:prstClr>
                </a:solidFill>
                <a:latin typeface="Trebuchet MS" panose="020B0703020202090204" pitchFamily="34" charset="0"/>
              </a:rPr>
              <a:t>will be able to walk, talk, see, write, reproduce itself and be conscious of its existence</a:t>
            </a:r>
            <a:r>
              <a:rPr lang="en-GB" sz="1200" i="1">
                <a:solidFill>
                  <a:prstClr val="black">
                    <a:lumMod val="85000"/>
                    <a:lumOff val="15000"/>
                  </a:prstClr>
                </a:solidFill>
                <a:latin typeface="Trebuchet MS" panose="020B0703020202090204" pitchFamily="34" charset="0"/>
              </a:rPr>
              <a:t>. Later </a:t>
            </a:r>
            <a:r>
              <a:rPr lang="en-GB" sz="1200" i="1" err="1">
                <a:solidFill>
                  <a:prstClr val="black">
                    <a:lumMod val="85000"/>
                    <a:lumOff val="15000"/>
                  </a:prstClr>
                </a:solidFill>
                <a:latin typeface="Trebuchet MS" panose="020B0703020202090204" pitchFamily="34" charset="0"/>
              </a:rPr>
              <a:t>perceptrons</a:t>
            </a:r>
            <a:r>
              <a:rPr lang="en-GB" sz="1200" i="1">
                <a:solidFill>
                  <a:prstClr val="black">
                    <a:lumMod val="85000"/>
                    <a:lumOff val="15000"/>
                  </a:prstClr>
                </a:solidFill>
                <a:latin typeface="Trebuchet MS" panose="020B0703020202090204" pitchFamily="34" charset="0"/>
              </a:rPr>
              <a:t> will be able to recognize people and call out their names, and to instantly translate speech in one language to speech and writing in another language.”</a:t>
            </a:r>
          </a:p>
          <a:p>
            <a:pPr lvl="0" algn="r">
              <a:lnSpc>
                <a:spcPct val="110000"/>
              </a:lnSpc>
            </a:pPr>
            <a:r>
              <a:rPr lang="en-GB" sz="1200">
                <a:solidFill>
                  <a:prstClr val="black">
                    <a:lumMod val="85000"/>
                    <a:lumOff val="15000"/>
                  </a:prstClr>
                </a:solidFill>
                <a:latin typeface="Trebuchet MS" panose="020B0703020202090204" pitchFamily="34" charset="0"/>
              </a:rPr>
              <a:t>– Press conference, 7 July 1958, The New York Times. </a:t>
            </a:r>
          </a:p>
        </p:txBody>
      </p:sp>
      <p:sp>
        <p:nvSpPr>
          <p:cNvPr id="13" name="Rectangle 12">
            <a:extLst>
              <a:ext uri="{FF2B5EF4-FFF2-40B4-BE49-F238E27FC236}">
                <a16:creationId xmlns:a16="http://schemas.microsoft.com/office/drawing/2014/main" id="{D98DAA7F-66F4-CB4B-9CD2-6D7476103E7A}"/>
              </a:ext>
            </a:extLst>
          </p:cNvPr>
          <p:cNvSpPr/>
          <p:nvPr/>
        </p:nvSpPr>
        <p:spPr>
          <a:xfrm>
            <a:off x="531623" y="5358582"/>
            <a:ext cx="7070655" cy="784830"/>
          </a:xfrm>
          <a:prstGeom prst="rect">
            <a:avLst/>
          </a:prstGeom>
        </p:spPr>
        <p:txBody>
          <a:bodyPr wrap="square">
            <a:spAutoFit/>
          </a:bodyPr>
          <a:lstStyle/>
          <a:p>
            <a:pPr lvl="0"/>
            <a:r>
              <a:rPr lang="en-GB" sz="1500" u="sng">
                <a:solidFill>
                  <a:prstClr val="black">
                    <a:lumMod val="85000"/>
                    <a:lumOff val="15000"/>
                  </a:prstClr>
                </a:solidFill>
                <a:latin typeface="Trebuchet MS" panose="020B0703020202090204" pitchFamily="34" charset="0"/>
              </a:rPr>
              <a:t>Limits</a:t>
            </a:r>
            <a:r>
              <a:rPr lang="en-GB" sz="1500">
                <a:solidFill>
                  <a:prstClr val="black">
                    <a:lumMod val="85000"/>
                    <a:lumOff val="15000"/>
                  </a:prstClr>
                </a:solidFill>
                <a:latin typeface="Trebuchet MS" panose="020B0703020202090204" pitchFamily="34" charset="0"/>
              </a:rPr>
              <a:t>:</a:t>
            </a:r>
          </a:p>
          <a:p>
            <a:pPr marL="285750" lvl="0" indent="-285750">
              <a:buFont typeface="Arial" panose="020B0604020202020204" pitchFamily="34" charset="0"/>
              <a:buChar char="•"/>
            </a:pPr>
            <a:r>
              <a:rPr lang="en-GB" sz="1500">
                <a:solidFill>
                  <a:prstClr val="black">
                    <a:lumMod val="85000"/>
                    <a:lumOff val="15000"/>
                  </a:prstClr>
                </a:solidFill>
                <a:latin typeface="Trebuchet MS" panose="020B0703020202090204" pitchFamily="34" charset="0"/>
              </a:rPr>
              <a:t>By design, the Perceptron performs only linear computations.</a:t>
            </a:r>
          </a:p>
          <a:p>
            <a:pPr marL="285750" lvl="0" indent="-285750">
              <a:buFont typeface="Arial" panose="020B0604020202020204" pitchFamily="34" charset="0"/>
              <a:buChar char="•"/>
            </a:pPr>
            <a:r>
              <a:rPr lang="en-GB" sz="1500">
                <a:solidFill>
                  <a:prstClr val="black">
                    <a:lumMod val="85000"/>
                    <a:lumOff val="15000"/>
                  </a:prstClr>
                </a:solidFill>
                <a:latin typeface="Trebuchet MS" panose="020B0703020202090204" pitchFamily="34" charset="0"/>
              </a:rPr>
              <a:t>It can only process data with one level of complexity (1 single neuron layer).</a:t>
            </a:r>
            <a:endParaRPr lang="en-GB"/>
          </a:p>
        </p:txBody>
      </p:sp>
      <p:sp>
        <p:nvSpPr>
          <p:cNvPr id="15" name="ZoneTexte 14">
            <a:extLst>
              <a:ext uri="{FF2B5EF4-FFF2-40B4-BE49-F238E27FC236}">
                <a16:creationId xmlns:a16="http://schemas.microsoft.com/office/drawing/2014/main" id="{EB72D24A-C072-B443-B402-D59B76FDB1F8}"/>
              </a:ext>
            </a:extLst>
          </p:cNvPr>
          <p:cNvSpPr txBox="1"/>
          <p:nvPr/>
        </p:nvSpPr>
        <p:spPr>
          <a:xfrm>
            <a:off x="8434015" y="1265994"/>
            <a:ext cx="1695001" cy="646331"/>
          </a:xfrm>
          <a:prstGeom prst="rect">
            <a:avLst/>
          </a:prstGeom>
          <a:noFill/>
        </p:spPr>
        <p:txBody>
          <a:bodyPr wrap="square" rtlCol="0">
            <a:spAutoFit/>
          </a:bodyPr>
          <a:lstStyle/>
          <a:p>
            <a:r>
              <a:rPr lang="en-GB" sz="1200" u="sng">
                <a:latin typeface="Trebuchet MS" panose="020B0703020202090204" pitchFamily="34" charset="0"/>
                <a:cs typeface="Traditional Arabic" panose="020F0502020204030204" pitchFamily="34" charset="0"/>
              </a:rPr>
              <a:t>The </a:t>
            </a:r>
            <a:r>
              <a:rPr lang="en-GB" sz="1200" i="1" u="sng">
                <a:latin typeface="Trebuchet MS" panose="020B0703020202090204" pitchFamily="34" charset="0"/>
                <a:cs typeface="Traditional Arabic" panose="020F0502020204030204" pitchFamily="34" charset="0"/>
              </a:rPr>
              <a:t>Mark I Perceptron</a:t>
            </a:r>
            <a:r>
              <a:rPr lang="en-GB" sz="1200" u="sng">
                <a:latin typeface="Trebuchet MS" panose="020B0703020202090204" pitchFamily="34" charset="0"/>
                <a:cs typeface="Traditional Arabic" panose="020F0502020204030204" pitchFamily="34" charset="0"/>
              </a:rPr>
              <a:t>, F. Rosenblatt, 1958</a:t>
            </a:r>
          </a:p>
        </p:txBody>
      </p:sp>
      <p:sp>
        <p:nvSpPr>
          <p:cNvPr id="11" name="Rectangle 3">
            <a:extLst>
              <a:ext uri="{FF2B5EF4-FFF2-40B4-BE49-F238E27FC236}">
                <a16:creationId xmlns:a16="http://schemas.microsoft.com/office/drawing/2014/main" id="{60750047-8DCB-D640-B3DA-9CACDB447D71}"/>
              </a:ext>
            </a:extLst>
          </p:cNvPr>
          <p:cNvSpPr/>
          <p:nvPr/>
        </p:nvSpPr>
        <p:spPr>
          <a:xfrm>
            <a:off x="0" y="6480029"/>
            <a:ext cx="12192000" cy="377970"/>
          </a:xfrm>
          <a:custGeom>
            <a:avLst/>
            <a:gdLst>
              <a:gd name="connsiteX0" fmla="*/ 0 w 12192000"/>
              <a:gd name="connsiteY0" fmla="*/ 0 h 823344"/>
              <a:gd name="connsiteX1" fmla="*/ 12192000 w 12192000"/>
              <a:gd name="connsiteY1" fmla="*/ 0 h 823344"/>
              <a:gd name="connsiteX2" fmla="*/ 12192000 w 12192000"/>
              <a:gd name="connsiteY2" fmla="*/ 823344 h 823344"/>
              <a:gd name="connsiteX3" fmla="*/ 0 w 12192000"/>
              <a:gd name="connsiteY3" fmla="*/ 823344 h 823344"/>
              <a:gd name="connsiteX4" fmla="*/ 0 w 12192000"/>
              <a:gd name="connsiteY4" fmla="*/ 0 h 823344"/>
              <a:gd name="connsiteX0" fmla="*/ 0 w 12192000"/>
              <a:gd name="connsiteY0" fmla="*/ 0 h 823344"/>
              <a:gd name="connsiteX1" fmla="*/ 12192000 w 12192000"/>
              <a:gd name="connsiteY1" fmla="*/ 361507 h 823344"/>
              <a:gd name="connsiteX2" fmla="*/ 12192000 w 12192000"/>
              <a:gd name="connsiteY2" fmla="*/ 823344 h 823344"/>
              <a:gd name="connsiteX3" fmla="*/ 0 w 12192000"/>
              <a:gd name="connsiteY3" fmla="*/ 823344 h 823344"/>
              <a:gd name="connsiteX4" fmla="*/ 0 w 12192000"/>
              <a:gd name="connsiteY4" fmla="*/ 0 h 82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3344">
                <a:moveTo>
                  <a:pt x="0" y="0"/>
                </a:moveTo>
                <a:lnTo>
                  <a:pt x="12192000" y="361507"/>
                </a:lnTo>
                <a:lnTo>
                  <a:pt x="12192000" y="823344"/>
                </a:lnTo>
                <a:lnTo>
                  <a:pt x="0" y="823344"/>
                </a:lnTo>
                <a:lnTo>
                  <a:pt x="0" y="0"/>
                </a:lnTo>
                <a:close/>
              </a:path>
            </a:pathLst>
          </a:cu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53023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7012</TotalTime>
  <Words>4607</Words>
  <Application>Microsoft Macintosh PowerPoint</Application>
  <PresentationFormat>Grand écran</PresentationFormat>
  <Paragraphs>369</Paragraphs>
  <Slides>36</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36</vt:i4>
      </vt:variant>
    </vt:vector>
  </HeadingPairs>
  <TitlesOfParts>
    <vt:vector size="45" baseType="lpstr">
      <vt:lpstr>Arial</vt:lpstr>
      <vt:lpstr>Calibri</vt:lpstr>
      <vt:lpstr>Calibri Light</vt:lpstr>
      <vt:lpstr>Cambria Math</vt:lpstr>
      <vt:lpstr>medium-content-sans-serif-font</vt:lpstr>
      <vt:lpstr>medium-content-serif-font</vt:lpstr>
      <vt:lpstr>Trebuchet MS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Thomas DEMAREUIL</dc:creator>
  <cp:lastModifiedBy>Thomas DEMAREUIL</cp:lastModifiedBy>
  <cp:revision>246</cp:revision>
  <dcterms:created xsi:type="dcterms:W3CDTF">2020-03-25T15:02:45Z</dcterms:created>
  <dcterms:modified xsi:type="dcterms:W3CDTF">2020-04-16T16:46:52Z</dcterms:modified>
</cp:coreProperties>
</file>